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910567-5073-4348-B861-0377B0B84AB2}"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27326-28D2-42DF-879E-7D57ACC80249}" type="slidenum">
              <a:rPr lang="en-US" smtClean="0"/>
              <a:t>‹#›</a:t>
            </a:fld>
            <a:endParaRPr lang="en-US"/>
          </a:p>
        </p:txBody>
      </p:sp>
    </p:spTree>
    <p:extLst>
      <p:ext uri="{BB962C8B-B14F-4D97-AF65-F5344CB8AC3E}">
        <p14:creationId xmlns:p14="http://schemas.microsoft.com/office/powerpoint/2010/main" val="832826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910567-5073-4348-B861-0377B0B84AB2}"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27326-28D2-42DF-879E-7D57ACC80249}" type="slidenum">
              <a:rPr lang="en-US" smtClean="0"/>
              <a:t>‹#›</a:t>
            </a:fld>
            <a:endParaRPr lang="en-US"/>
          </a:p>
        </p:txBody>
      </p:sp>
    </p:spTree>
    <p:extLst>
      <p:ext uri="{BB962C8B-B14F-4D97-AF65-F5344CB8AC3E}">
        <p14:creationId xmlns:p14="http://schemas.microsoft.com/office/powerpoint/2010/main" val="1619956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910567-5073-4348-B861-0377B0B84AB2}"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27326-28D2-42DF-879E-7D57ACC80249}" type="slidenum">
              <a:rPr lang="en-US" smtClean="0"/>
              <a:t>‹#›</a:t>
            </a:fld>
            <a:endParaRPr lang="en-US"/>
          </a:p>
        </p:txBody>
      </p:sp>
    </p:spTree>
    <p:extLst>
      <p:ext uri="{BB962C8B-B14F-4D97-AF65-F5344CB8AC3E}">
        <p14:creationId xmlns:p14="http://schemas.microsoft.com/office/powerpoint/2010/main" val="101843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910567-5073-4348-B861-0377B0B84AB2}"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27326-28D2-42DF-879E-7D57ACC80249}" type="slidenum">
              <a:rPr lang="en-US" smtClean="0"/>
              <a:t>‹#›</a:t>
            </a:fld>
            <a:endParaRPr lang="en-US"/>
          </a:p>
        </p:txBody>
      </p:sp>
    </p:spTree>
    <p:extLst>
      <p:ext uri="{BB962C8B-B14F-4D97-AF65-F5344CB8AC3E}">
        <p14:creationId xmlns:p14="http://schemas.microsoft.com/office/powerpoint/2010/main" val="1819376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910567-5073-4348-B861-0377B0B84AB2}"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327326-28D2-42DF-879E-7D57ACC80249}" type="slidenum">
              <a:rPr lang="en-US" smtClean="0"/>
              <a:t>‹#›</a:t>
            </a:fld>
            <a:endParaRPr lang="en-US"/>
          </a:p>
        </p:txBody>
      </p:sp>
    </p:spTree>
    <p:extLst>
      <p:ext uri="{BB962C8B-B14F-4D97-AF65-F5344CB8AC3E}">
        <p14:creationId xmlns:p14="http://schemas.microsoft.com/office/powerpoint/2010/main" val="1364426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910567-5073-4348-B861-0377B0B84AB2}"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27326-28D2-42DF-879E-7D57ACC80249}" type="slidenum">
              <a:rPr lang="en-US" smtClean="0"/>
              <a:t>‹#›</a:t>
            </a:fld>
            <a:endParaRPr lang="en-US"/>
          </a:p>
        </p:txBody>
      </p:sp>
    </p:spTree>
    <p:extLst>
      <p:ext uri="{BB962C8B-B14F-4D97-AF65-F5344CB8AC3E}">
        <p14:creationId xmlns:p14="http://schemas.microsoft.com/office/powerpoint/2010/main" val="1013472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910567-5073-4348-B861-0377B0B84AB2}" type="datetimeFigureOut">
              <a:rPr lang="en-US" smtClean="0"/>
              <a:t>9/26/2016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327326-28D2-42DF-879E-7D57ACC80249}" type="slidenum">
              <a:rPr lang="en-US" smtClean="0"/>
              <a:t>‹#›</a:t>
            </a:fld>
            <a:endParaRPr lang="en-US"/>
          </a:p>
        </p:txBody>
      </p:sp>
    </p:spTree>
    <p:extLst>
      <p:ext uri="{BB962C8B-B14F-4D97-AF65-F5344CB8AC3E}">
        <p14:creationId xmlns:p14="http://schemas.microsoft.com/office/powerpoint/2010/main" val="3412914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910567-5073-4348-B861-0377B0B84AB2}" type="datetimeFigureOut">
              <a:rPr lang="en-US" smtClean="0"/>
              <a:t>9/26/2016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327326-28D2-42DF-879E-7D57ACC80249}" type="slidenum">
              <a:rPr lang="en-US" smtClean="0"/>
              <a:t>‹#›</a:t>
            </a:fld>
            <a:endParaRPr lang="en-US"/>
          </a:p>
        </p:txBody>
      </p:sp>
    </p:spTree>
    <p:extLst>
      <p:ext uri="{BB962C8B-B14F-4D97-AF65-F5344CB8AC3E}">
        <p14:creationId xmlns:p14="http://schemas.microsoft.com/office/powerpoint/2010/main" val="2449990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910567-5073-4348-B861-0377B0B84AB2}" type="datetimeFigureOut">
              <a:rPr lang="en-US" smtClean="0"/>
              <a:t>9/26/2016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327326-28D2-42DF-879E-7D57ACC80249}" type="slidenum">
              <a:rPr lang="en-US" smtClean="0"/>
              <a:t>‹#›</a:t>
            </a:fld>
            <a:endParaRPr lang="en-US"/>
          </a:p>
        </p:txBody>
      </p:sp>
    </p:spTree>
    <p:extLst>
      <p:ext uri="{BB962C8B-B14F-4D97-AF65-F5344CB8AC3E}">
        <p14:creationId xmlns:p14="http://schemas.microsoft.com/office/powerpoint/2010/main" val="4205035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910567-5073-4348-B861-0377B0B84AB2}"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27326-28D2-42DF-879E-7D57ACC80249}" type="slidenum">
              <a:rPr lang="en-US" smtClean="0"/>
              <a:t>‹#›</a:t>
            </a:fld>
            <a:endParaRPr lang="en-US"/>
          </a:p>
        </p:txBody>
      </p:sp>
    </p:spTree>
    <p:extLst>
      <p:ext uri="{BB962C8B-B14F-4D97-AF65-F5344CB8AC3E}">
        <p14:creationId xmlns:p14="http://schemas.microsoft.com/office/powerpoint/2010/main" val="1690387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910567-5073-4348-B861-0377B0B84AB2}"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327326-28D2-42DF-879E-7D57ACC80249}" type="slidenum">
              <a:rPr lang="en-US" smtClean="0"/>
              <a:t>‹#›</a:t>
            </a:fld>
            <a:endParaRPr lang="en-US"/>
          </a:p>
        </p:txBody>
      </p:sp>
    </p:spTree>
    <p:extLst>
      <p:ext uri="{BB962C8B-B14F-4D97-AF65-F5344CB8AC3E}">
        <p14:creationId xmlns:p14="http://schemas.microsoft.com/office/powerpoint/2010/main" val="2375693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910567-5073-4348-B861-0377B0B84AB2}" type="datetimeFigureOut">
              <a:rPr lang="en-US" smtClean="0"/>
              <a:t>9/26/2016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327326-28D2-42DF-879E-7D57ACC80249}" type="slidenum">
              <a:rPr lang="en-US" smtClean="0"/>
              <a:t>‹#›</a:t>
            </a:fld>
            <a:endParaRPr lang="en-US"/>
          </a:p>
        </p:txBody>
      </p:sp>
    </p:spTree>
    <p:extLst>
      <p:ext uri="{BB962C8B-B14F-4D97-AF65-F5344CB8AC3E}">
        <p14:creationId xmlns:p14="http://schemas.microsoft.com/office/powerpoint/2010/main" val="3599420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5105400" cy="914399"/>
          </a:xfrm>
        </p:spPr>
        <p:txBody>
          <a:bodyPr>
            <a:normAutofit fontScale="90000"/>
          </a:bodyPr>
          <a:lstStyle/>
          <a:p>
            <a:r>
              <a:rPr lang="en-US" dirty="0" smtClean="0"/>
              <a:t>After Enkidu’s Dream…</a:t>
            </a:r>
            <a:endParaRPr lang="en-US" dirty="0"/>
          </a:p>
        </p:txBody>
      </p:sp>
      <p:pic>
        <p:nvPicPr>
          <p:cNvPr id="1026" name="Picture 2" descr="Image result for enkidu's dre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76400"/>
            <a:ext cx="6019800" cy="398880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435929" y="5889877"/>
            <a:ext cx="4267200" cy="646331"/>
          </a:xfrm>
          <a:prstGeom prst="rect">
            <a:avLst/>
          </a:prstGeom>
          <a:noFill/>
        </p:spPr>
        <p:txBody>
          <a:bodyPr wrap="square" rtlCol="0">
            <a:spAutoFit/>
          </a:bodyPr>
          <a:lstStyle/>
          <a:p>
            <a:r>
              <a:rPr lang="en-US" sz="3600" dirty="0" smtClean="0"/>
              <a:t>The Death of Enkidu.</a:t>
            </a:r>
            <a:endParaRPr lang="en-US" sz="3600" dirty="0"/>
          </a:p>
        </p:txBody>
      </p:sp>
    </p:spTree>
    <p:extLst>
      <p:ext uri="{BB962C8B-B14F-4D97-AF65-F5344CB8AC3E}">
        <p14:creationId xmlns:p14="http://schemas.microsoft.com/office/powerpoint/2010/main" val="1712288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229600" cy="4525963"/>
          </a:xfrm>
        </p:spPr>
        <p:txBody>
          <a:bodyPr>
            <a:normAutofit fontScale="92500" lnSpcReduction="20000"/>
          </a:bodyPr>
          <a:lstStyle/>
          <a:p>
            <a:r>
              <a:rPr lang="en-US" sz="3000" dirty="0" err="1" smtClean="0"/>
              <a:t>Anu</a:t>
            </a:r>
            <a:r>
              <a:rPr lang="en-US" sz="3000" dirty="0" smtClean="0"/>
              <a:t> decides that either Gilgamesh or Enkidu must be punished  for killing </a:t>
            </a:r>
            <a:r>
              <a:rPr lang="en-US" sz="3000" dirty="0" err="1" smtClean="0"/>
              <a:t>Humbaba</a:t>
            </a:r>
            <a:r>
              <a:rPr lang="en-US" sz="3000" dirty="0" smtClean="0"/>
              <a:t>.</a:t>
            </a:r>
          </a:p>
          <a:p>
            <a:r>
              <a:rPr lang="en-US" sz="3000" dirty="0" smtClean="0"/>
              <a:t>Enlil is the one who pushes for Enkidu’s death as he tells the rest of the gods that it was he who had slain </a:t>
            </a:r>
            <a:r>
              <a:rPr lang="en-US" sz="3000" dirty="0" err="1" smtClean="0"/>
              <a:t>Humbaba</a:t>
            </a:r>
            <a:r>
              <a:rPr lang="en-US" sz="3000" dirty="0" smtClean="0"/>
              <a:t>. Shamash does try to defend them but proves unsuccessful. </a:t>
            </a:r>
          </a:p>
          <a:p>
            <a:r>
              <a:rPr lang="en-US" sz="3000" dirty="0" smtClean="0"/>
              <a:t>Enkidu becomes ill and is over-come with self-pity. Gilgamesh, meanwhile, is distraught with the news and vows to plead his case to the gods. Ultimately unsuccessful, Gilgamesh vows to build and even greater monument than the cedar gate (made entirely of gold) in Enkidu’s honor. </a:t>
            </a:r>
          </a:p>
          <a:p>
            <a:endParaRPr lang="en-US" sz="2400" dirty="0"/>
          </a:p>
        </p:txBody>
      </p:sp>
    </p:spTree>
    <p:extLst>
      <p:ext uri="{BB962C8B-B14F-4D97-AF65-F5344CB8AC3E}">
        <p14:creationId xmlns:p14="http://schemas.microsoft.com/office/powerpoint/2010/main" val="3073694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304800"/>
            <a:ext cx="7924800" cy="6555641"/>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Enkidu, bitter about his fate, curses Shamash, the trapper, and the temple harlot. Shamash hears this and tells him that Gilgamesh will end up wandering the Earth undone by grief. This makes Enkidu feel better.</a:t>
            </a:r>
          </a:p>
          <a:p>
            <a:pPr marL="457200" indent="-457200">
              <a:buFont typeface="Arial" panose="020B0604020202020204" pitchFamily="34" charset="0"/>
              <a:buChar char="•"/>
            </a:pPr>
            <a:r>
              <a:rPr lang="en-US" sz="2800" dirty="0" smtClean="0"/>
              <a:t>Enkidu suffers for twelve more days and then dies. :’(</a:t>
            </a:r>
          </a:p>
          <a:p>
            <a:pPr marL="457200" indent="-457200">
              <a:buFont typeface="Arial" panose="020B0604020202020204" pitchFamily="34" charset="0"/>
              <a:buChar char="•"/>
            </a:pPr>
            <a:r>
              <a:rPr lang="en-US" sz="2800" dirty="0" smtClean="0"/>
              <a:t>This sends Gilgamesh into a rage; he circles Enkidu’s body like an eagle. He commands the monument be built and stays by his friends body while this is being completed. </a:t>
            </a:r>
          </a:p>
          <a:p>
            <a:pPr marL="457200" indent="-457200">
              <a:buFont typeface="Arial" panose="020B0604020202020204" pitchFamily="34" charset="0"/>
              <a:buChar char="•"/>
            </a:pPr>
            <a:r>
              <a:rPr lang="en-US" sz="2800" dirty="0" smtClean="0"/>
              <a:t>Gilgamesh </a:t>
            </a:r>
            <a:r>
              <a:rPr lang="en-US" sz="2800" smtClean="0"/>
              <a:t>tears </a:t>
            </a:r>
            <a:r>
              <a:rPr lang="en-US" sz="2800" smtClean="0"/>
              <a:t>off </a:t>
            </a:r>
            <a:r>
              <a:rPr lang="en-US" sz="2800" dirty="0" smtClean="0"/>
              <a:t>his kingly garb and replaces it with ragged animal skins. He sets out into the wilderness just as Shamash had foretold to Enkidu.</a:t>
            </a:r>
          </a:p>
        </p:txBody>
      </p:sp>
    </p:spTree>
    <p:extLst>
      <p:ext uri="{BB962C8B-B14F-4D97-AF65-F5344CB8AC3E}">
        <p14:creationId xmlns:p14="http://schemas.microsoft.com/office/powerpoint/2010/main" val="2573075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304800"/>
            <a:ext cx="7924800" cy="4832092"/>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While wandering aimlessly and contemplating his own death, he decides to seek out </a:t>
            </a:r>
            <a:r>
              <a:rPr lang="en-US" sz="2800" dirty="0" err="1" smtClean="0"/>
              <a:t>Utnapishtim</a:t>
            </a:r>
            <a:r>
              <a:rPr lang="en-US" sz="2800" dirty="0" smtClean="0"/>
              <a:t>; the guy who survived the great flood and only mortal to have ever been granted eternal life. </a:t>
            </a:r>
          </a:p>
          <a:p>
            <a:pPr marL="457200" indent="-457200">
              <a:buFont typeface="Arial" panose="020B0604020202020204" pitchFamily="34" charset="0"/>
              <a:buChar char="•"/>
            </a:pPr>
            <a:r>
              <a:rPr lang="en-US" sz="2800" dirty="0" smtClean="0"/>
              <a:t>Gilgamesh slays a bunch of lions along the way (no big deal) and revels in the slaughter. </a:t>
            </a:r>
          </a:p>
          <a:p>
            <a:pPr marL="457200" indent="-457200">
              <a:buFont typeface="Arial" panose="020B0604020202020204" pitchFamily="34" charset="0"/>
              <a:buChar char="•"/>
            </a:pPr>
            <a:r>
              <a:rPr lang="en-US" sz="2800" dirty="0" smtClean="0"/>
              <a:t>He meets two monsters that guard the tunnel  in which he must pass through to find </a:t>
            </a:r>
            <a:r>
              <a:rPr lang="en-US" sz="2800" dirty="0" err="1" smtClean="0"/>
              <a:t>Utnapishtim</a:t>
            </a:r>
            <a:r>
              <a:rPr lang="en-US" sz="2800" dirty="0" smtClean="0"/>
              <a:t>. Once though the tunnel he finds a beautiful garden filled with fruit, jewels, and the sea just ahead.  </a:t>
            </a:r>
          </a:p>
        </p:txBody>
      </p:sp>
      <p:pic>
        <p:nvPicPr>
          <p:cNvPr id="2050" name="Picture 2" descr="Image result for utnapisht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4724400"/>
            <a:ext cx="3810000" cy="18299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60973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293</TotalTime>
  <Words>319</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After Enkidu’s Dream…</vt:lpstr>
      <vt:lpstr>PowerPoint Presentation</vt:lpstr>
      <vt:lpstr>PowerPoint Presentation</vt:lpstr>
      <vt:lpstr>PowerPoint Presentation</vt:lpstr>
    </vt:vector>
  </TitlesOfParts>
  <Company>Clark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After Enkidu’s Dream…</dc:title>
  <dc:creator>LocalAdmin</dc:creator>
  <cp:lastModifiedBy>LocalAdmin</cp:lastModifiedBy>
  <cp:revision>7</cp:revision>
  <dcterms:created xsi:type="dcterms:W3CDTF">2016-09-23T20:34:47Z</dcterms:created>
  <dcterms:modified xsi:type="dcterms:W3CDTF">2016-09-26T19:59:02Z</dcterms:modified>
</cp:coreProperties>
</file>