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55712-90A2-4337-9C41-502566C11935}" type="datetimeFigureOut">
              <a:rPr lang="en-US" smtClean="0"/>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FABB90-BAA7-4CFE-B12C-05B0403E509A}" type="slidenum">
              <a:rPr lang="en-US" smtClean="0"/>
              <a:t>‹#›</a:t>
            </a:fld>
            <a:endParaRPr lang="en-US"/>
          </a:p>
        </p:txBody>
      </p:sp>
    </p:spTree>
    <p:extLst>
      <p:ext uri="{BB962C8B-B14F-4D97-AF65-F5344CB8AC3E}">
        <p14:creationId xmlns:p14="http://schemas.microsoft.com/office/powerpoint/2010/main" val="725913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ABB90-BAA7-4CFE-B12C-05B0403E509A}" type="slidenum">
              <a:rPr lang="en-US" smtClean="0"/>
              <a:t>4</a:t>
            </a:fld>
            <a:endParaRPr lang="en-US"/>
          </a:p>
        </p:txBody>
      </p:sp>
    </p:spTree>
    <p:extLst>
      <p:ext uri="{BB962C8B-B14F-4D97-AF65-F5344CB8AC3E}">
        <p14:creationId xmlns:p14="http://schemas.microsoft.com/office/powerpoint/2010/main" val="3989095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ABB90-BAA7-4CFE-B12C-05B0403E509A}" type="slidenum">
              <a:rPr lang="en-US" smtClean="0"/>
              <a:t>5</a:t>
            </a:fld>
            <a:endParaRPr lang="en-US"/>
          </a:p>
        </p:txBody>
      </p:sp>
    </p:spTree>
    <p:extLst>
      <p:ext uri="{BB962C8B-B14F-4D97-AF65-F5344CB8AC3E}">
        <p14:creationId xmlns:p14="http://schemas.microsoft.com/office/powerpoint/2010/main" val="3989095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ABB90-BAA7-4CFE-B12C-05B0403E509A}" type="slidenum">
              <a:rPr lang="en-US" smtClean="0"/>
              <a:t>6</a:t>
            </a:fld>
            <a:endParaRPr lang="en-US"/>
          </a:p>
        </p:txBody>
      </p:sp>
    </p:spTree>
    <p:extLst>
      <p:ext uri="{BB962C8B-B14F-4D97-AF65-F5344CB8AC3E}">
        <p14:creationId xmlns:p14="http://schemas.microsoft.com/office/powerpoint/2010/main" val="3251657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B1CA7E-C23D-4C6D-9BA8-ECCE0F1E22D8}"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3600672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1CA7E-C23D-4C6D-9BA8-ECCE0F1E22D8}"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698171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1CA7E-C23D-4C6D-9BA8-ECCE0F1E22D8}"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102205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1CA7E-C23D-4C6D-9BA8-ECCE0F1E22D8}"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76913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1CA7E-C23D-4C6D-9BA8-ECCE0F1E22D8}"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258783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B1CA7E-C23D-4C6D-9BA8-ECCE0F1E22D8}"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135684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B1CA7E-C23D-4C6D-9BA8-ECCE0F1E22D8}"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73462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1CA7E-C23D-4C6D-9BA8-ECCE0F1E22D8}"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526606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1CA7E-C23D-4C6D-9BA8-ECCE0F1E22D8}"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36798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1CA7E-C23D-4C6D-9BA8-ECCE0F1E22D8}"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387257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1CA7E-C23D-4C6D-9BA8-ECCE0F1E22D8}"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739E3-40C7-46E5-85AB-30375B3626EC}" type="slidenum">
              <a:rPr lang="en-US" smtClean="0"/>
              <a:t>‹#›</a:t>
            </a:fld>
            <a:endParaRPr lang="en-US"/>
          </a:p>
        </p:txBody>
      </p:sp>
    </p:spTree>
    <p:extLst>
      <p:ext uri="{BB962C8B-B14F-4D97-AF65-F5344CB8AC3E}">
        <p14:creationId xmlns:p14="http://schemas.microsoft.com/office/powerpoint/2010/main" val="2941483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1CA7E-C23D-4C6D-9BA8-ECCE0F1E22D8}" type="datetimeFigureOut">
              <a:rPr lang="en-US" smtClean="0"/>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739E3-40C7-46E5-85AB-30375B3626EC}" type="slidenum">
              <a:rPr lang="en-US" smtClean="0"/>
              <a:t>‹#›</a:t>
            </a:fld>
            <a:endParaRPr lang="en-US"/>
          </a:p>
        </p:txBody>
      </p:sp>
    </p:spTree>
    <p:extLst>
      <p:ext uri="{BB962C8B-B14F-4D97-AF65-F5344CB8AC3E}">
        <p14:creationId xmlns:p14="http://schemas.microsoft.com/office/powerpoint/2010/main" val="2147172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The Story of Enkidu</a:t>
            </a:r>
            <a:br>
              <a:rPr lang="en-US" b="1" dirty="0" smtClean="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T</a:t>
            </a:r>
            <a:r>
              <a:rPr lang="en-US" sz="2700" b="1" dirty="0" smtClean="0">
                <a:latin typeface="Times New Roman" panose="02020603050405020304" pitchFamily="18" charset="0"/>
                <a:cs typeface="Times New Roman" panose="02020603050405020304" pitchFamily="18" charset="0"/>
              </a:rPr>
              <a:t>ablet 1</a:t>
            </a:r>
            <a:endParaRPr lang="en-US" sz="27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1600200"/>
            <a:ext cx="6248400" cy="4525963"/>
          </a:xfrm>
        </p:spPr>
        <p:txBody>
          <a:bodyPr>
            <a:normAutofit/>
          </a:bodyPr>
          <a:lstStyle/>
          <a:p>
            <a:r>
              <a:rPr lang="en-US" sz="2400" dirty="0" smtClean="0">
                <a:latin typeface="Times New Roman" panose="02020603050405020304" pitchFamily="18" charset="0"/>
                <a:cs typeface="Times New Roman" panose="02020603050405020304" pitchFamily="18" charset="0"/>
              </a:rPr>
              <a:t>Gilgamesh is young and brash, and perhaps unthinkingly oppresses the people of </a:t>
            </a:r>
            <a:r>
              <a:rPr lang="en-US" sz="2400" dirty="0" err="1" smtClean="0">
                <a:latin typeface="Times New Roman" panose="02020603050405020304" pitchFamily="18" charset="0"/>
                <a:cs typeface="Times New Roman" panose="02020603050405020304" pitchFamily="18" charset="0"/>
              </a:rPr>
              <a:t>Uruk</a:t>
            </a:r>
            <a:r>
              <a:rPr lang="en-US" sz="2400" dirty="0" smtClean="0">
                <a:latin typeface="Times New Roman" panose="02020603050405020304" pitchFamily="18" charset="0"/>
                <a:cs typeface="Times New Roman" panose="02020603050405020304" pitchFamily="18" charset="0"/>
              </a:rPr>
              <a:t> with his superhuman strength.</a:t>
            </a:r>
          </a:p>
          <a:p>
            <a:r>
              <a:rPr lang="en-US" sz="2400" dirty="0" smtClean="0">
                <a:latin typeface="Times New Roman" panose="02020603050405020304" pitchFamily="18" charset="0"/>
                <a:cs typeface="Times New Roman" panose="02020603050405020304" pitchFamily="18" charset="0"/>
              </a:rPr>
              <a:t>He challenges all the young men to fight in contests of strength – they don’t get to rest because Gilgamesh is 2/3 god and doesn’t tire as easily as they do.</a:t>
            </a:r>
          </a:p>
          <a:p>
            <a:r>
              <a:rPr lang="en-US" sz="2400" dirty="0" smtClean="0">
                <a:latin typeface="Times New Roman" panose="02020603050405020304" pitchFamily="18" charset="0"/>
                <a:cs typeface="Times New Roman" panose="02020603050405020304" pitchFamily="18" charset="0"/>
              </a:rPr>
              <a:t>He exercises his kingly “rights” over brides on their wedding nights.  </a:t>
            </a:r>
          </a:p>
          <a:p>
            <a:r>
              <a:rPr lang="en-US" sz="2400" dirty="0" smtClean="0">
                <a:latin typeface="Times New Roman" panose="02020603050405020304" pitchFamily="18" charset="0"/>
                <a:cs typeface="Times New Roman" panose="02020603050405020304" pitchFamily="18" charset="0"/>
              </a:rPr>
              <a:t>The people complain to the gods</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about Gilgamesh.</a:t>
            </a:r>
          </a:p>
          <a:p>
            <a:endParaRPr lang="en-US" sz="2400" dirty="0">
              <a:latin typeface="Times New Roman" panose="02020603050405020304" pitchFamily="18" charset="0"/>
              <a:cs typeface="Times New Roman" panose="02020603050405020304" pitchFamily="18" charset="0"/>
            </a:endParaRPr>
          </a:p>
        </p:txBody>
      </p:sp>
      <p:pic>
        <p:nvPicPr>
          <p:cNvPr id="3074" name="Picture 2" descr="Image result for gilgamesh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600200"/>
            <a:ext cx="2299060" cy="4023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40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The Story of Enkidu</a:t>
            </a:r>
            <a:br>
              <a:rPr lang="en-US" b="1" dirty="0" smtClean="0">
                <a:latin typeface="Times New Roman" panose="02020603050405020304" pitchFamily="18" charset="0"/>
                <a:cs typeface="Times New Roman" panose="02020603050405020304" pitchFamily="18" charset="0"/>
              </a:rPr>
            </a:br>
            <a:r>
              <a:rPr lang="en-US" sz="2700" b="1" dirty="0" smtClean="0">
                <a:latin typeface="Times New Roman" panose="02020603050405020304" pitchFamily="18" charset="0"/>
                <a:cs typeface="Times New Roman" panose="02020603050405020304" pitchFamily="18" charset="0"/>
              </a:rPr>
              <a:t>Tablet 1, continued</a:t>
            </a:r>
            <a:endParaRPr lang="en-US" sz="27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5334000"/>
          </a:xfrm>
        </p:spPr>
        <p:txBody>
          <a:bodyPr>
            <a:noAutofit/>
          </a:bodyPr>
          <a:lstStyle/>
          <a:p>
            <a:endParaRPr lang="en-US" sz="2000" dirty="0" smtClean="0">
              <a:latin typeface="Times New Roman" panose="02020603050405020304" pitchFamily="18"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Anu</a:t>
            </a:r>
            <a:r>
              <a:rPr lang="en-US" sz="2000" dirty="0">
                <a:latin typeface="Times New Roman" panose="02020603050405020304" pitchFamily="18" charset="0"/>
                <a:cs typeface="Times New Roman" panose="02020603050405020304" pitchFamily="18" charset="0"/>
              </a:rPr>
              <a:t>, the sky god and father of the gods, asks the goddess </a:t>
            </a:r>
            <a:r>
              <a:rPr lang="en-US" sz="2000" dirty="0" err="1">
                <a:latin typeface="Times New Roman" panose="02020603050405020304" pitchFamily="18" charset="0"/>
                <a:cs typeface="Times New Roman" panose="02020603050405020304" pitchFamily="18" charset="0"/>
              </a:rPr>
              <a:t>Aruru</a:t>
            </a:r>
            <a:r>
              <a:rPr lang="en-US" sz="2000" dirty="0">
                <a:latin typeface="Times New Roman" panose="02020603050405020304" pitchFamily="18" charset="0"/>
                <a:cs typeface="Times New Roman" panose="02020603050405020304" pitchFamily="18" charset="0"/>
              </a:rPr>
              <a:t>, the creator of mankind, to make a man who could be an equal for Gilgamesh</a:t>
            </a:r>
          </a:p>
          <a:p>
            <a:r>
              <a:rPr lang="en-US" sz="2000" dirty="0" err="1" smtClean="0">
                <a:latin typeface="Times New Roman" panose="02020603050405020304" pitchFamily="18" charset="0"/>
                <a:cs typeface="Times New Roman" panose="02020603050405020304" pitchFamily="18" charset="0"/>
              </a:rPr>
              <a:t>Aruru</a:t>
            </a:r>
            <a:r>
              <a:rPr lang="en-US" sz="2000" dirty="0" smtClean="0">
                <a:latin typeface="Times New Roman" panose="02020603050405020304" pitchFamily="18" charset="0"/>
                <a:cs typeface="Times New Roman" panose="02020603050405020304" pitchFamily="18" charset="0"/>
              </a:rPr>
              <a:t> forms Enkidu from clay.</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He is a wild man who lives among the animals and grazes with the gazelles. </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His whole body was covered thickly with hair, his head covered with hair like a </a:t>
            </a:r>
            <a:r>
              <a:rPr lang="en-US" sz="2000" i="1" dirty="0" smtClean="0">
                <a:latin typeface="Times New Roman" panose="02020603050405020304" pitchFamily="18" charset="0"/>
                <a:cs typeface="Times New Roman" panose="02020603050405020304" pitchFamily="18" charset="0"/>
              </a:rPr>
              <a:t>woman's/the </a:t>
            </a:r>
            <a:r>
              <a:rPr lang="en-US" sz="2000" i="1" dirty="0">
                <a:latin typeface="Times New Roman" panose="02020603050405020304" pitchFamily="18" charset="0"/>
                <a:cs typeface="Times New Roman" panose="02020603050405020304" pitchFamily="18" charset="0"/>
              </a:rPr>
              <a:t>locks of his hair grew abundantly, like those of the grain god </a:t>
            </a:r>
            <a:r>
              <a:rPr lang="en-US" sz="2000" i="1" dirty="0" err="1">
                <a:latin typeface="Times New Roman" panose="02020603050405020304" pitchFamily="18" charset="0"/>
                <a:cs typeface="Times New Roman" panose="02020603050405020304" pitchFamily="18" charset="0"/>
              </a:rPr>
              <a:t>Nisaba</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 trapper sees Enkidu and is disturbed that a man should be living among the animals. His father tells him to bring the temple priestess/harlot, </a:t>
            </a:r>
            <a:r>
              <a:rPr lang="en-US" sz="2000" dirty="0" err="1" smtClean="0">
                <a:latin typeface="Times New Roman" panose="02020603050405020304" pitchFamily="18" charset="0"/>
                <a:cs typeface="Times New Roman" panose="02020603050405020304" pitchFamily="18" charset="0"/>
              </a:rPr>
              <a:t>Shamhat</a:t>
            </a:r>
            <a:r>
              <a:rPr lang="en-US" sz="2000" dirty="0" smtClean="0">
                <a:latin typeface="Times New Roman" panose="02020603050405020304" pitchFamily="18" charset="0"/>
                <a:cs typeface="Times New Roman" panose="02020603050405020304" pitchFamily="18" charset="0"/>
              </a:rPr>
              <a:t>, to Enkidu so that she can civilize him.</a:t>
            </a:r>
          </a:p>
          <a:p>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4724400"/>
            <a:ext cx="1920240" cy="192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0447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The Story of Enkidu</a:t>
            </a:r>
            <a:br>
              <a:rPr lang="en-US" b="1" dirty="0" smtClean="0">
                <a:latin typeface="Times New Roman" panose="02020603050405020304" pitchFamily="18" charset="0"/>
                <a:cs typeface="Times New Roman" panose="02020603050405020304" pitchFamily="18" charset="0"/>
              </a:rPr>
            </a:br>
            <a:r>
              <a:rPr lang="en-US" sz="2700" b="1" dirty="0" smtClean="0">
                <a:latin typeface="Times New Roman" panose="02020603050405020304" pitchFamily="18" charset="0"/>
                <a:cs typeface="Times New Roman" panose="02020603050405020304" pitchFamily="18" charset="0"/>
              </a:rPr>
              <a:t>Tablet 2</a:t>
            </a:r>
            <a:endParaRPr lang="en-US" sz="27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4525963"/>
          </a:xfrm>
        </p:spPr>
        <p:txBody>
          <a:bodyPr>
            <a:normAutofit lnSpcReduction="10000"/>
          </a:bodyPr>
          <a:lstStyle/>
          <a:p>
            <a:r>
              <a:rPr lang="en-US" sz="2400" dirty="0">
                <a:latin typeface="Times New Roman" panose="02020603050405020304" pitchFamily="18" charset="0"/>
                <a:cs typeface="Times New Roman" panose="02020603050405020304" pitchFamily="18" charset="0"/>
              </a:rPr>
              <a:t>Enkidu and </a:t>
            </a:r>
            <a:r>
              <a:rPr lang="en-US" sz="2400" dirty="0" err="1">
                <a:latin typeface="Times New Roman" panose="02020603050405020304" pitchFamily="18" charset="0"/>
                <a:cs typeface="Times New Roman" panose="02020603050405020304" pitchFamily="18" charset="0"/>
              </a:rPr>
              <a:t>Shamhat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are intimate for 7 </a:t>
            </a:r>
            <a:r>
              <a:rPr lang="en-US" sz="2400" dirty="0">
                <a:latin typeface="Times New Roman" panose="02020603050405020304" pitchFamily="18" charset="0"/>
                <a:cs typeface="Times New Roman" panose="02020603050405020304" pitchFamily="18" charset="0"/>
              </a:rPr>
              <a:t>days.  </a:t>
            </a:r>
            <a:r>
              <a:rPr lang="en-US" sz="2400" dirty="0" err="1">
                <a:latin typeface="Times New Roman" panose="02020603050405020304" pitchFamily="18" charset="0"/>
                <a:cs typeface="Times New Roman" panose="02020603050405020304" pitchFamily="18" charset="0"/>
              </a:rPr>
              <a:t>Shamhat</a:t>
            </a:r>
            <a:r>
              <a:rPr lang="en-US" sz="2400" dirty="0">
                <a:latin typeface="Times New Roman" panose="02020603050405020304" pitchFamily="18" charset="0"/>
                <a:cs typeface="Times New Roman" panose="02020603050405020304" pitchFamily="18" charset="0"/>
              </a:rPr>
              <a:t> represents the mysterious, transformative power of physical love as the embodiment of the love goddess Ishtar.  </a:t>
            </a:r>
          </a:p>
          <a:p>
            <a:r>
              <a:rPr lang="en-US" sz="2400" dirty="0">
                <a:latin typeface="Times New Roman" panose="02020603050405020304" pitchFamily="18" charset="0"/>
                <a:cs typeface="Times New Roman" panose="02020603050405020304" pitchFamily="18" charset="0"/>
              </a:rPr>
              <a:t>This experience changes Enkidu.  He can no longer physically keep up with the animals, and they run away from him. </a:t>
            </a:r>
          </a:p>
          <a:p>
            <a:r>
              <a:rPr lang="en-US" sz="2400" dirty="0" err="1" smtClean="0">
                <a:latin typeface="Times New Roman" panose="02020603050405020304" pitchFamily="18" charset="0"/>
                <a:cs typeface="Times New Roman" panose="02020603050405020304" pitchFamily="18" charset="0"/>
              </a:rPr>
              <a:t>Shamhat</a:t>
            </a:r>
            <a:r>
              <a:rPr lang="en-US" sz="2400" dirty="0" smtClean="0">
                <a:latin typeface="Times New Roman" panose="02020603050405020304" pitchFamily="18" charset="0"/>
                <a:cs typeface="Times New Roman" panose="02020603050405020304" pitchFamily="18" charset="0"/>
              </a:rPr>
              <a:t> takes Enkidu to live with some shepherds; he protects their flocks from the wild beasts.</a:t>
            </a:r>
          </a:p>
          <a:p>
            <a:r>
              <a:rPr lang="en-US" sz="2400" dirty="0" err="1" smtClean="0">
                <a:latin typeface="Times New Roman" panose="02020603050405020304" pitchFamily="18" charset="0"/>
                <a:cs typeface="Times New Roman" panose="02020603050405020304" pitchFamily="18" charset="0"/>
              </a:rPr>
              <a:t>Shamhat</a:t>
            </a:r>
            <a:r>
              <a:rPr lang="en-US" sz="2400" dirty="0" smtClean="0">
                <a:latin typeface="Times New Roman" panose="02020603050405020304" pitchFamily="18" charset="0"/>
                <a:cs typeface="Times New Roman" panose="02020603050405020304" pitchFamily="18" charset="0"/>
              </a:rPr>
              <a:t> continues to teach Enkidu. She gives him clothing, educates him in the ways of men, and shows him how to drink from a cup.</a:t>
            </a:r>
          </a:p>
          <a:p>
            <a:r>
              <a:rPr lang="en-US" sz="2400" dirty="0" smtClean="0">
                <a:latin typeface="Times New Roman" panose="02020603050405020304" pitchFamily="18" charset="0"/>
                <a:cs typeface="Times New Roman" panose="02020603050405020304" pitchFamily="18" charset="0"/>
              </a:rPr>
              <a:t>Enkidu </a:t>
            </a:r>
            <a:r>
              <a:rPr lang="en-US" sz="2400" dirty="0">
                <a:latin typeface="Times New Roman" panose="02020603050405020304" pitchFamily="18" charset="0"/>
                <a:cs typeface="Times New Roman" panose="02020603050405020304" pitchFamily="18" charset="0"/>
              </a:rPr>
              <a:t>is </a:t>
            </a:r>
            <a:r>
              <a:rPr lang="en-US" sz="2400" dirty="0" smtClean="0">
                <a:latin typeface="Times New Roman" panose="02020603050405020304" pitchFamily="18" charset="0"/>
                <a:cs typeface="Times New Roman" panose="02020603050405020304" pitchFamily="18" charset="0"/>
              </a:rPr>
              <a:t>now </a:t>
            </a:r>
            <a:r>
              <a:rPr lang="en-US" sz="2400" dirty="0">
                <a:latin typeface="Times New Roman" panose="02020603050405020304" pitchFamily="18" charset="0"/>
                <a:cs typeface="Times New Roman" panose="02020603050405020304" pitchFamily="18" charset="0"/>
              </a:rPr>
              <a:t>prepared to enter the city and assume his role as a balancing force in Gilgamesh’s life</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15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The Story of Enkidu</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545015"/>
          </a:xfrm>
        </p:spPr>
        <p:txBody>
          <a:bodyPr>
            <a:normAutofit/>
          </a:bodyPr>
          <a:lstStyle/>
          <a:p>
            <a:r>
              <a:rPr lang="en-US" sz="2400" dirty="0">
                <a:latin typeface="Times New Roman" panose="02020603050405020304" pitchFamily="18" charset="0"/>
                <a:cs typeface="Times New Roman" panose="02020603050405020304" pitchFamily="18" charset="0"/>
              </a:rPr>
              <a:t>In the meantime, Gilgamesh dreams about the coming of a man who will be his friend and equal. Gilgamesh longs for a friend. In fact, Gilgamesh has already had two dreams about Enkidu. In the first dream, a meteor lands in a field outside </a:t>
            </a:r>
            <a:r>
              <a:rPr lang="en-US" sz="2400" dirty="0" err="1">
                <a:latin typeface="Times New Roman" panose="02020603050405020304" pitchFamily="18" charset="0"/>
                <a:cs typeface="Times New Roman" panose="02020603050405020304" pitchFamily="18" charset="0"/>
              </a:rPr>
              <a:t>Uruk</a:t>
            </a:r>
            <a:r>
              <a:rPr lang="en-US" sz="2400" dirty="0">
                <a:latin typeface="Times New Roman" panose="02020603050405020304" pitchFamily="18" charset="0"/>
                <a:cs typeface="Times New Roman" panose="02020603050405020304" pitchFamily="18" charset="0"/>
              </a:rPr>
              <a:t>. Gilgamesh is drawn to the rock as if it were a woman. After lifting it with great effort, he carries it to his mother, </a:t>
            </a:r>
            <a:r>
              <a:rPr lang="en-US" sz="2400" dirty="0" err="1">
                <a:latin typeface="Times New Roman" panose="02020603050405020304" pitchFamily="18" charset="0"/>
                <a:cs typeface="Times New Roman" panose="02020603050405020304" pitchFamily="18" charset="0"/>
              </a:rPr>
              <a:t>Ninsun</a:t>
            </a:r>
            <a:r>
              <a:rPr lang="en-US" sz="2400" dirty="0">
                <a:latin typeface="Times New Roman" panose="02020603050405020304" pitchFamily="18" charset="0"/>
                <a:cs typeface="Times New Roman" panose="02020603050405020304" pitchFamily="18" charset="0"/>
              </a:rPr>
              <a:t>. In the second dream, Gilgamesh finds an axe lying in the street. Throngs of people surround it, overcome with admiration. Gilgamesh too loves the axe, as much as if it were his wife. He carries it to his mother and lays it at her feet. </a:t>
            </a:r>
            <a:r>
              <a:rPr lang="en-US" sz="2400" dirty="0" err="1">
                <a:latin typeface="Times New Roman" panose="02020603050405020304" pitchFamily="18" charset="0"/>
                <a:cs typeface="Times New Roman" panose="02020603050405020304" pitchFamily="18" charset="0"/>
              </a:rPr>
              <a:t>Ninsun</a:t>
            </a:r>
            <a:r>
              <a:rPr lang="en-US" sz="2400" dirty="0">
                <a:latin typeface="Times New Roman" panose="02020603050405020304" pitchFamily="18" charset="0"/>
                <a:cs typeface="Times New Roman" panose="02020603050405020304" pitchFamily="18" charset="0"/>
              </a:rPr>
              <a:t> tells him that both the rock and the axe represent the man he will soon contend </a:t>
            </a:r>
            <a:r>
              <a:rPr lang="en-US" sz="2400" dirty="0" smtClean="0">
                <a:latin typeface="Times New Roman" panose="02020603050405020304" pitchFamily="18" charset="0"/>
                <a:cs typeface="Times New Roman" panose="02020603050405020304" pitchFamily="18" charset="0"/>
              </a:rPr>
              <a:t>with. </a:t>
            </a:r>
          </a:p>
          <a:p>
            <a:pPr marL="0" indent="0">
              <a:buNone/>
            </a:pP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5500007"/>
            <a:ext cx="2362200" cy="13329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6202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The Story of Enkidu</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545015"/>
          </a:xfrm>
        </p:spPr>
        <p:txBody>
          <a:bodyPr>
            <a:normAutofit/>
          </a:bodyPr>
          <a:lstStyle/>
          <a:p>
            <a:pPr lvl="0"/>
            <a:r>
              <a:rPr lang="en-US" sz="2400" dirty="0">
                <a:solidFill>
                  <a:prstClr val="black"/>
                </a:solidFill>
                <a:latin typeface="Times New Roman" panose="02020603050405020304" pitchFamily="18" charset="0"/>
                <a:cs typeface="Times New Roman" panose="02020603050405020304" pitchFamily="18" charset="0"/>
              </a:rPr>
              <a:t>When Enkidu hears about Gilgamesh and his bad behavior with the brides, he goes to </a:t>
            </a:r>
            <a:r>
              <a:rPr lang="en-US" sz="2400" dirty="0" err="1">
                <a:solidFill>
                  <a:prstClr val="black"/>
                </a:solidFill>
                <a:latin typeface="Times New Roman" panose="02020603050405020304" pitchFamily="18" charset="0"/>
                <a:cs typeface="Times New Roman" panose="02020603050405020304" pitchFamily="18" charset="0"/>
              </a:rPr>
              <a:t>Uruk</a:t>
            </a:r>
            <a:r>
              <a:rPr lang="en-US" sz="2400" dirty="0">
                <a:solidFill>
                  <a:prstClr val="black"/>
                </a:solidFill>
                <a:latin typeface="Times New Roman" panose="02020603050405020304" pitchFamily="18" charset="0"/>
                <a:cs typeface="Times New Roman" panose="02020603050405020304" pitchFamily="18" charset="0"/>
              </a:rPr>
              <a:t> to challenge him.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As </a:t>
            </a:r>
            <a:r>
              <a:rPr lang="en-US" sz="2400" dirty="0">
                <a:latin typeface="Times New Roman" panose="02020603050405020304" pitchFamily="18" charset="0"/>
                <a:cs typeface="Times New Roman" panose="02020603050405020304" pitchFamily="18" charset="0"/>
              </a:rPr>
              <a:t>Enkidu enters the city, Gilgamesh is about to claim first right to a new bride. Infuriated at this abuse, Enkidu stands in front of the door of the marital chamber and blocks Gilgamesh's way.  </a:t>
            </a:r>
            <a:endParaRPr lang="en-US" sz="2400" dirty="0"/>
          </a:p>
          <a:p>
            <a:r>
              <a:rPr lang="en-US" sz="2400" dirty="0" smtClean="0">
                <a:latin typeface="Times New Roman" panose="02020603050405020304" pitchFamily="18" charset="0"/>
                <a:cs typeface="Times New Roman" panose="02020603050405020304" pitchFamily="18" charset="0"/>
              </a:rPr>
              <a:t>Noble </a:t>
            </a:r>
            <a:r>
              <a:rPr lang="en-US" sz="2400" dirty="0" smtClean="0">
                <a:latin typeface="Times New Roman" panose="02020603050405020304" pitchFamily="18" charset="0"/>
                <a:cs typeface="Times New Roman" panose="02020603050405020304" pitchFamily="18" charset="0"/>
              </a:rPr>
              <a:t>savage challenges the civilized brute.</a:t>
            </a:r>
          </a:p>
          <a:p>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fight and Gilgamesh wins.</a:t>
            </a:r>
          </a:p>
          <a:p>
            <a:r>
              <a:rPr lang="en-US" sz="2400" dirty="0">
                <a:latin typeface="Times New Roman" panose="02020603050405020304" pitchFamily="18" charset="0"/>
                <a:cs typeface="Times New Roman" panose="02020603050405020304" pitchFamily="18" charset="0"/>
              </a:rPr>
              <a:t>The two become </a:t>
            </a:r>
            <a:r>
              <a:rPr lang="en-US" sz="2400" dirty="0" smtClean="0">
                <a:latin typeface="Times New Roman" panose="02020603050405020304" pitchFamily="18" charset="0"/>
                <a:cs typeface="Times New Roman" panose="02020603050405020304" pitchFamily="18" charset="0"/>
              </a:rPr>
              <a:t>devoted </a:t>
            </a:r>
            <a:r>
              <a:rPr lang="en-US" sz="2400" dirty="0">
                <a:latin typeface="Times New Roman" panose="02020603050405020304" pitchFamily="18" charset="0"/>
                <a:cs typeface="Times New Roman" panose="02020603050405020304" pitchFamily="18" charset="0"/>
              </a:rPr>
              <a:t>friends.</a:t>
            </a:r>
          </a:p>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7469" y="4648200"/>
            <a:ext cx="3871731" cy="2184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3940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“Bros for Life”</a:t>
            </a:r>
            <a:endParaRPr lang="en-US" b="1" dirty="0">
              <a:latin typeface="Times New Roman" panose="02020603050405020304" pitchFamily="18" charset="0"/>
              <a:cs typeface="Times New Roman" panose="02020603050405020304" pitchFamily="18" charset="0"/>
            </a:endParaRPr>
          </a:p>
        </p:txBody>
      </p:sp>
      <p:pic>
        <p:nvPicPr>
          <p:cNvPr id="2050" name="Picture 2" descr="http://www.learner.org/courses/worldlit/media/gilgamesh/slideshow/02_l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312985"/>
            <a:ext cx="4019550" cy="497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3733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7025</TotalTime>
  <Words>518</Words>
  <Application>Microsoft Office PowerPoint</Application>
  <PresentationFormat>On-screen Show (4:3)</PresentationFormat>
  <Paragraphs>28</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Story of Enkidu Tablet 1</vt:lpstr>
      <vt:lpstr>The Story of Enkidu Tablet 1, continued</vt:lpstr>
      <vt:lpstr>The Story of Enkidu Tablet 2</vt:lpstr>
      <vt:lpstr>The Story of Enkidu</vt:lpstr>
      <vt:lpstr>The Story of Enkidu</vt:lpstr>
      <vt:lpstr>“Bros for Life”</vt:lpstr>
    </vt:vector>
  </TitlesOfParts>
  <Company>Clark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Enkidu</dc:title>
  <dc:creator>LocalAdmin</dc:creator>
  <cp:lastModifiedBy>LocalAdmin</cp:lastModifiedBy>
  <cp:revision>36</cp:revision>
  <dcterms:created xsi:type="dcterms:W3CDTF">2015-09-17T17:59:19Z</dcterms:created>
  <dcterms:modified xsi:type="dcterms:W3CDTF">2016-09-21T20:33:22Z</dcterms:modified>
</cp:coreProperties>
</file>