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0"/>
  </p:handoutMasterIdLst>
  <p:sldIdLst>
    <p:sldId id="256" r:id="rId2"/>
    <p:sldId id="257" r:id="rId3"/>
    <p:sldId id="292" r:id="rId4"/>
    <p:sldId id="293" r:id="rId5"/>
    <p:sldId id="294" r:id="rId6"/>
    <p:sldId id="264" r:id="rId7"/>
    <p:sldId id="266" r:id="rId8"/>
    <p:sldId id="296" r:id="rId9"/>
    <p:sldId id="291" r:id="rId10"/>
    <p:sldId id="262" r:id="rId11"/>
    <p:sldId id="297" r:id="rId12"/>
    <p:sldId id="295" r:id="rId13"/>
    <p:sldId id="282" r:id="rId14"/>
    <p:sldId id="270" r:id="rId15"/>
    <p:sldId id="271" r:id="rId16"/>
    <p:sldId id="272" r:id="rId17"/>
    <p:sldId id="278" r:id="rId18"/>
    <p:sldId id="273" r:id="rId19"/>
    <p:sldId id="279" r:id="rId20"/>
    <p:sldId id="275" r:id="rId21"/>
    <p:sldId id="276" r:id="rId22"/>
    <p:sldId id="277" r:id="rId23"/>
    <p:sldId id="285" r:id="rId24"/>
    <p:sldId id="283" r:id="rId25"/>
    <p:sldId id="284" r:id="rId26"/>
    <p:sldId id="280" r:id="rId27"/>
    <p:sldId id="259" r:id="rId28"/>
    <p:sldId id="26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35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828886-29D2-9E42-B251-FE426CEC946A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C469F-2501-0A46-A29B-9EFAF1741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E2C70-6043-9A44-9A2A-07C303F6F03B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B7D7D-7917-0547-98D7-33CF13A6C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61DDC-33E6-A54C-9EFA-13215179CB22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A0618-BCF5-474F-9098-E3B7C72FC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53D9C-245F-D046-AABF-9D7480550406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1714E-F10C-7546-B1CC-5CEE38B22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2E5AF-D55B-5342-85EC-E307B2CC978D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E2D9A-80F4-4940-89DE-D8D81850F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4253C-16D9-844C-925B-E53C31CFC8DC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0AD3-71D4-E740-8636-EAC48BD4D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2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6568F-BFC4-734C-9DE8-7AEDB52B2B36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14E71-2C49-FD46-A3CC-B2572184F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FABAB-34F5-4543-95CB-8C3A8D2B3042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D708-FC5C-B446-97E4-A4B1D7B45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11886-426E-6146-A0CD-4AD7808DD46C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BBCC-596B-3D4A-889A-938F108B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171A0-1AB0-DF40-A63A-CF3D5F7C9CC0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A1768-BC2B-694A-9635-3C2A2248D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3B949-D680-3748-885B-470F8B884262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95DF7-691C-B34A-9C14-0D9AB7ED1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1D8FD-B157-F840-A5CC-A37295358707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F06E-73CF-A74F-8AAE-9ABD1F217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fld id="{2C9C24CE-011D-934C-9D28-60631143ABA0}" type="datetimeFigureOut">
              <a:rPr lang="en-US"/>
              <a:pPr/>
              <a:t>12/4/2015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charset="0"/>
              </a:defRPr>
            </a:lvl1pPr>
          </a:lstStyle>
          <a:p>
            <a:fld id="{ADBE1175-1C9F-9E42-8F8B-87DB471B34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3" r:id="rId2"/>
    <p:sldLayoutId id="2147483829" r:id="rId3"/>
    <p:sldLayoutId id="2147483824" r:id="rId4"/>
    <p:sldLayoutId id="2147483830" r:id="rId5"/>
    <p:sldLayoutId id="2147483825" r:id="rId6"/>
    <p:sldLayoutId id="2147483831" r:id="rId7"/>
    <p:sldLayoutId id="2147483832" r:id="rId8"/>
    <p:sldLayoutId id="2147483833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7275" cy="1471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Persuasion Is All Around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7407275" cy="1752600"/>
          </a:xfrm>
        </p:spPr>
        <p:txBody>
          <a:bodyPr>
            <a:normAutofit/>
          </a:bodyPr>
          <a:lstStyle/>
          <a:p>
            <a:pPr marL="26988" eaLnBrk="1" hangingPunct="1"/>
            <a:r>
              <a:rPr lang="ja-JP" altLang="en-US" sz="3200">
                <a:solidFill>
                  <a:srgbClr val="320E04"/>
                </a:solidFill>
                <a:latin typeface="Gill Sans MT" charset="0"/>
              </a:rPr>
              <a:t>“</a:t>
            </a:r>
            <a:r>
              <a:rPr lang="en-US" sz="3200">
                <a:solidFill>
                  <a:srgbClr val="320E04"/>
                </a:solidFill>
                <a:latin typeface="Gill Sans MT" charset="0"/>
              </a:rPr>
              <a:t>Can You Hear Me Now?</a:t>
            </a:r>
            <a:r>
              <a:rPr lang="ja-JP" altLang="en-US" sz="3200">
                <a:solidFill>
                  <a:srgbClr val="320E04"/>
                </a:solidFill>
                <a:latin typeface="Gill Sans MT" charset="0"/>
              </a:rPr>
              <a:t>”</a:t>
            </a:r>
            <a:endParaRPr lang="en-US" sz="3200">
              <a:solidFill>
                <a:srgbClr val="320E04"/>
              </a:solidFill>
              <a:latin typeface="Gill Sans MT" charset="0"/>
            </a:endParaRPr>
          </a:p>
        </p:txBody>
      </p:sp>
      <p:pic>
        <p:nvPicPr>
          <p:cNvPr id="8196" name="Picture 4" descr="C:\Documents and Settings\jbernhard\My Documents\My Pictures\Microsoft Clip Organizer\hm00050_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718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304800"/>
            <a:ext cx="7499350" cy="11128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Repetition: </a:t>
            </a:r>
            <a:b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The name of a product is repeated many times</a:t>
            </a:r>
            <a: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/>
            </a:r>
            <a:br>
              <a:rPr lang="en-US" sz="39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endParaRPr lang="en-US" sz="390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543800" cy="55626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Gill Sans MT" charset="0"/>
            </a:endParaRPr>
          </a:p>
        </p:txBody>
      </p:sp>
      <p:pic>
        <p:nvPicPr>
          <p:cNvPr id="12292" name="Content Placeholder 3" descr="headonpainreli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headonpainreli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headonpainreli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828800" y="2286000"/>
            <a:ext cx="2057400" cy="990600"/>
          </a:xfrm>
          <a:prstGeom prst="wedgeRoundRectCallout">
            <a:avLst>
              <a:gd name="adj1" fmla="val -72861"/>
              <a:gd name="adj2" fmla="val 38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 ON  Apply directly to the forehead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67200" y="2895600"/>
            <a:ext cx="2057400" cy="1066800"/>
          </a:xfrm>
          <a:prstGeom prst="wedgeRoundRectCallout">
            <a:avLst>
              <a:gd name="adj1" fmla="val -72861"/>
              <a:gd name="adj2" fmla="val 38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 ON  Apply directly to the forehead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781800" y="3581400"/>
            <a:ext cx="2057400" cy="1066800"/>
          </a:xfrm>
          <a:prstGeom prst="wedgeRoundRectCallout">
            <a:avLst>
              <a:gd name="adj1" fmla="val -72861"/>
              <a:gd name="adj2" fmla="val 38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HEAD ON  Apply directly to the forehead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400" dirty="0" smtClean="0"/>
              <a:t>A question asked merely for effect with no answer expected.</a:t>
            </a:r>
          </a:p>
        </p:txBody>
      </p:sp>
      <p:pic>
        <p:nvPicPr>
          <p:cNvPr id="4" name="Picture 3" descr="Rhetorical Question St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image to promote buy in from your audience.</a:t>
            </a:r>
          </a:p>
          <a:p>
            <a:pPr marL="82550" indent="0">
              <a:buNone/>
            </a:pPr>
            <a:endParaRPr lang="en-US" dirty="0"/>
          </a:p>
        </p:txBody>
      </p:sp>
      <p:pic>
        <p:nvPicPr>
          <p:cNvPr id="4" name="Picture 3" descr="empty wal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3289300" cy="24638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781800" y="2286000"/>
            <a:ext cx="1447800" cy="17526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Ummm</a:t>
            </a:r>
            <a:r>
              <a:rPr lang="en-US" dirty="0" smtClean="0"/>
              <a:t>, Mom, I need some money, please.</a:t>
            </a:r>
            <a:endParaRPr lang="en-US" dirty="0"/>
          </a:p>
        </p:txBody>
      </p:sp>
      <p:pic>
        <p:nvPicPr>
          <p:cNvPr id="7" name="Picture 6" descr="stick fig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3400"/>
            <a:ext cx="1676400" cy="1722967"/>
          </a:xfrm>
          <a:prstGeom prst="rect">
            <a:avLst/>
          </a:prstGeom>
          <a:solidFill>
            <a:schemeClr val="bg1">
              <a:alpha val="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22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Audience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r>
              <a:rPr lang="en-US">
                <a:latin typeface="Gill Sans MT" charset="0"/>
              </a:rPr>
              <a:t>Advertisers know how to </a:t>
            </a:r>
          </a:p>
          <a:p>
            <a:r>
              <a:rPr lang="en-US">
                <a:latin typeface="Gill Sans MT" charset="0"/>
              </a:rPr>
              <a:t>	target their audiences</a:t>
            </a:r>
          </a:p>
          <a:p>
            <a:r>
              <a:rPr lang="en-US">
                <a:latin typeface="Gill Sans MT" charset="0"/>
              </a:rPr>
              <a:t>	use appropriate persuasive technique</a:t>
            </a: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Who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 the audience?</a:t>
            </a:r>
          </a:p>
        </p:txBody>
      </p:sp>
      <p:pic>
        <p:nvPicPr>
          <p:cNvPr id="4" name="Content Placeholder 3" descr="frostedflak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752600"/>
            <a:ext cx="4422775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ecialKdie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286000"/>
            <a:ext cx="3517900" cy="2743200"/>
          </a:xfrm>
        </p:spPr>
      </p:pic>
      <p:sp>
        <p:nvSpPr>
          <p:cNvPr id="6" name="Rounded Rectangular Callout 5"/>
          <p:cNvSpPr/>
          <p:nvPr/>
        </p:nvSpPr>
        <p:spPr>
          <a:xfrm>
            <a:off x="6553200" y="16002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oinWACnow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00200"/>
            <a:ext cx="2895600" cy="4413250"/>
          </a:xfrm>
        </p:spPr>
      </p:pic>
      <p:sp>
        <p:nvSpPr>
          <p:cNvPr id="6" name="Rounded Rectangular Callout 5"/>
          <p:cNvSpPr/>
          <p:nvPr/>
        </p:nvSpPr>
        <p:spPr>
          <a:xfrm>
            <a:off x="6553200" y="16002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0" y="2743200"/>
            <a:ext cx="1905000" cy="1066800"/>
          </a:xfrm>
          <a:prstGeom prst="wedgeRoundRectCallout">
            <a:avLst>
              <a:gd name="adj1" fmla="val 60330"/>
              <a:gd name="adj2" fmla="val 119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Purpose?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58000" y="3886200"/>
            <a:ext cx="1905000" cy="1143000"/>
          </a:xfrm>
          <a:prstGeom prst="wedgeRoundRectCallout">
            <a:avLst>
              <a:gd name="adj1" fmla="val -101997"/>
              <a:gd name="adj2" fmla="val -73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Persuasive technique?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cycl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6763" y="1447800"/>
            <a:ext cx="3756025" cy="4800600"/>
          </a:xfrm>
        </p:spPr>
      </p:pic>
      <p:sp>
        <p:nvSpPr>
          <p:cNvPr id="5" name="Rounded Rectangular Callout 4"/>
          <p:cNvSpPr/>
          <p:nvPr/>
        </p:nvSpPr>
        <p:spPr>
          <a:xfrm>
            <a:off x="7010400" y="3810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990600"/>
            <a:ext cx="1905000" cy="1143000"/>
          </a:xfrm>
          <a:prstGeom prst="wedgeRoundRectCallout">
            <a:avLst>
              <a:gd name="adj1" fmla="val 47240"/>
              <a:gd name="adj2" fmla="val 129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Purpose?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3124200"/>
            <a:ext cx="1905000" cy="1143000"/>
          </a:xfrm>
          <a:prstGeom prst="wedgeRoundRectCallout">
            <a:avLst>
              <a:gd name="adj1" fmla="val -96761"/>
              <a:gd name="adj2" fmla="val -43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Persuasive technique?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k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3843338" cy="3657600"/>
          </a:xfrm>
        </p:spPr>
      </p:pic>
      <p:sp>
        <p:nvSpPr>
          <p:cNvPr id="8" name="Rounded Rectangular Callout 7"/>
          <p:cNvSpPr/>
          <p:nvPr/>
        </p:nvSpPr>
        <p:spPr>
          <a:xfrm>
            <a:off x="6553200" y="16002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kerealth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81200"/>
            <a:ext cx="3429000" cy="4448175"/>
          </a:xfrm>
        </p:spPr>
      </p:pic>
      <p:sp>
        <p:nvSpPr>
          <p:cNvPr id="5" name="Rounded Rectangular Callout 4"/>
          <p:cNvSpPr/>
          <p:nvPr/>
        </p:nvSpPr>
        <p:spPr>
          <a:xfrm>
            <a:off x="6172200" y="9144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3733800"/>
            <a:ext cx="1905000" cy="1143000"/>
          </a:xfrm>
          <a:prstGeom prst="wedgeRoundRectCallout">
            <a:avLst>
              <a:gd name="adj1" fmla="val -78433"/>
              <a:gd name="adj2" fmla="val 36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Purpose?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What is persuasion?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ill Sans MT" charset="0"/>
              </a:rPr>
              <a:t>A means of convincing people:</a:t>
            </a:r>
          </a:p>
          <a:p>
            <a:pPr eaLnBrk="1" hangingPunct="1"/>
            <a:r>
              <a:rPr lang="en-US">
                <a:latin typeface="Gill Sans MT" charset="0"/>
              </a:rPr>
              <a:t>to buy a certain product</a:t>
            </a:r>
          </a:p>
          <a:p>
            <a:pPr eaLnBrk="1" hangingPunct="1"/>
            <a:r>
              <a:rPr lang="en-US">
                <a:latin typeface="Gill Sans MT" charset="0"/>
              </a:rPr>
              <a:t>to believe something or act in a certain way</a:t>
            </a:r>
          </a:p>
          <a:p>
            <a:pPr eaLnBrk="1" hangingPunct="1"/>
            <a:r>
              <a:rPr lang="en-US">
                <a:latin typeface="Gill Sans MT" charset="0"/>
              </a:rPr>
              <a:t>to agree with a point of view</a:t>
            </a:r>
          </a:p>
          <a:p>
            <a:pPr eaLnBrk="1" hangingPunct="1"/>
            <a:endParaRPr lang="en-US">
              <a:latin typeface="Gill Sans MT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yer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905000"/>
            <a:ext cx="3200400" cy="4489450"/>
          </a:xfrm>
        </p:spPr>
      </p:pic>
      <p:sp>
        <p:nvSpPr>
          <p:cNvPr id="5" name="Rounded Rectangular Callout 4"/>
          <p:cNvSpPr/>
          <p:nvPr/>
        </p:nvSpPr>
        <p:spPr>
          <a:xfrm>
            <a:off x="6858000" y="11430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28800"/>
            <a:ext cx="1905000" cy="1143000"/>
          </a:xfrm>
          <a:prstGeom prst="wedgeRoundRectCallout">
            <a:avLst>
              <a:gd name="adj1" fmla="val 43749"/>
              <a:gd name="adj2" fmla="val 168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Purpose?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'mlovingi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0"/>
            <a:ext cx="2971800" cy="2790825"/>
          </a:xfrm>
        </p:spPr>
      </p:pic>
      <p:sp>
        <p:nvSpPr>
          <p:cNvPr id="5" name="Rounded Rectangular Callout 4"/>
          <p:cNvSpPr/>
          <p:nvPr/>
        </p:nvSpPr>
        <p:spPr>
          <a:xfrm>
            <a:off x="6705600" y="12192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934200" y="4343400"/>
            <a:ext cx="1905000" cy="1143000"/>
          </a:xfrm>
          <a:prstGeom prst="wedgeRoundRectCallout">
            <a:avLst>
              <a:gd name="adj1" fmla="val -93270"/>
              <a:gd name="adj2" fmla="val 15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Persuasive technique?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76400" y="2743200"/>
            <a:ext cx="1905000" cy="1143000"/>
          </a:xfrm>
          <a:prstGeom prst="wedgeRoundRectCallout">
            <a:avLst>
              <a:gd name="adj1" fmla="val 44621"/>
              <a:gd name="adj2" fmla="val 114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Purpose?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up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60525"/>
            <a:ext cx="3657600" cy="4770438"/>
          </a:xfrm>
        </p:spPr>
      </p:pic>
      <p:sp>
        <p:nvSpPr>
          <p:cNvPr id="5" name="Rounded Rectangular Callout 4"/>
          <p:cNvSpPr/>
          <p:nvPr/>
        </p:nvSpPr>
        <p:spPr>
          <a:xfrm>
            <a:off x="6553200" y="1600200"/>
            <a:ext cx="1905000" cy="1143000"/>
          </a:xfrm>
          <a:prstGeom prst="wedgeRoundRectCallout">
            <a:avLst>
              <a:gd name="adj1" fmla="val -75815"/>
              <a:gd name="adj2" fmla="val 93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Audience?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3657600"/>
            <a:ext cx="1905000" cy="1447800"/>
          </a:xfrm>
          <a:prstGeom prst="wedgeRoundRectCallout">
            <a:avLst>
              <a:gd name="adj1" fmla="val -88033"/>
              <a:gd name="adj2" fmla="val -25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Persuasive technique?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Relevant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Advertisers spend about $200 billion a year on TV advertising </a:t>
            </a:r>
          </a:p>
          <a:p>
            <a:r>
              <a:rPr lang="en-US">
                <a:latin typeface="Gill Sans MT" charset="0"/>
              </a:rPr>
              <a:t>The average cost for Super Bowl ads is $2.6 million per 30 second spot</a:t>
            </a:r>
          </a:p>
          <a:p>
            <a:r>
              <a:rPr lang="en-US">
                <a:latin typeface="Gill Sans MT" charset="0"/>
              </a:rPr>
              <a:t>The average American watches about 24,000 TV commercials a year 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  <a:p>
            <a:pPr algn="r">
              <a:buFont typeface="Wingdings 2" charset="0"/>
              <a:buNone/>
            </a:pPr>
            <a:r>
              <a:rPr lang="en-US" sz="2000">
                <a:latin typeface="Gill Sans MT" charset="0"/>
              </a:rPr>
              <a:t>http://television-commercial.net/</a:t>
            </a:r>
          </a:p>
          <a:p>
            <a:endParaRPr lang="en-US">
              <a:latin typeface="Gill Sans MT" charset="0"/>
            </a:endParaRP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Making Connections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What is your favorite jingle?  </a:t>
            </a:r>
          </a:p>
          <a:p>
            <a:r>
              <a:rPr lang="en-US">
                <a:latin typeface="Gill Sans MT" charset="0"/>
              </a:rPr>
              <a:t>What slogan for a product do you find yourself saying?</a:t>
            </a:r>
          </a:p>
          <a:p>
            <a:r>
              <a:rPr lang="en-US">
                <a:latin typeface="Gill Sans MT" charset="0"/>
              </a:rPr>
              <a:t>What TV commercial has influenced you to make a purchase?</a:t>
            </a:r>
          </a:p>
          <a:p>
            <a:r>
              <a:rPr lang="en-US">
                <a:latin typeface="Gill Sans MT" charset="0"/>
              </a:rPr>
              <a:t>Since Tubby Smith and Billy Gillispie shop at Kroger, does that mean we should too?</a:t>
            </a: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Reflection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Persuasion is all around you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 2" charset="0"/>
              <a:buNone/>
            </a:pPr>
            <a:r>
              <a:rPr lang="en-US">
                <a:latin typeface="Gill Sans MT" charset="0"/>
              </a:rPr>
              <a:t>In addition to TV commercials, where else do you see persuasion all around you?  Is that persuasion influencing you or your family in any way?  Explain.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endParaRPr lang="en-US" sz="2400">
              <a:latin typeface="Gill Sans MT" charset="0"/>
            </a:endParaRPr>
          </a:p>
          <a:p>
            <a:pPr algn="r">
              <a:buFont typeface="Wingdings 2" charset="0"/>
              <a:buNone/>
            </a:pPr>
            <a:r>
              <a:rPr lang="en-US" sz="2400">
                <a:latin typeface="Gill Sans MT" charset="0"/>
              </a:rPr>
              <a:t>Jennifer Bernhard</a:t>
            </a:r>
          </a:p>
          <a:p>
            <a:pPr algn="r">
              <a:buFont typeface="Wingdings 2" charset="0"/>
              <a:buNone/>
            </a:pPr>
            <a:r>
              <a:rPr lang="en-US" sz="2400">
                <a:latin typeface="Gill Sans MT" charset="0"/>
              </a:rPr>
              <a:t>Literacy Specialist</a:t>
            </a:r>
          </a:p>
          <a:p>
            <a:pPr algn="r">
              <a:buFont typeface="Wingdings 2" charset="0"/>
              <a:buNone/>
            </a:pPr>
            <a:r>
              <a:rPr lang="en-US" sz="2400">
                <a:latin typeface="Gill Sans MT" charset="0"/>
              </a:rPr>
              <a:t>Clark County Schools</a:t>
            </a:r>
          </a:p>
          <a:p>
            <a:pPr algn="r">
              <a:buFont typeface="Wingdings 2" charset="0"/>
              <a:buNone/>
            </a:pPr>
            <a:r>
              <a:rPr lang="en-US" sz="2400">
                <a:latin typeface="Gill Sans MT" charset="0"/>
              </a:rPr>
              <a:t>Jennifer.bernhard@clark.kyschools.us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Slogan: 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Can you hear me now?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”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2192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ill Sans MT" charset="0"/>
              </a:rPr>
              <a:t>A catchy phrase or statement often used to sell a service or a product</a:t>
            </a:r>
          </a:p>
        </p:txBody>
      </p:sp>
      <p:pic>
        <p:nvPicPr>
          <p:cNvPr id="11268" name="Content Placeholder 3" descr="Can-You-Hear-Me-Now-7168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33893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3" descr="Veriz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5417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Expert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9350" cy="4800600"/>
          </a:xfrm>
        </p:spPr>
        <p:txBody>
          <a:bodyPr/>
          <a:lstStyle/>
          <a:p>
            <a:pPr>
              <a:buFont typeface="Wingdings 2" charset="0"/>
              <a:buNone/>
            </a:pPr>
            <a:r>
              <a:rPr lang="en-US">
                <a:latin typeface="Gill Sans MT" charset="0"/>
              </a:rPr>
              <a:t>Experts approve this product, so you should use it</a:t>
            </a:r>
          </a:p>
          <a:p>
            <a:pPr>
              <a:buFont typeface="Wingdings 2" charset="0"/>
              <a:buNone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Four out of five dentists recommend sugarless gum for their patients who chew gum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>
              <a:buFont typeface="Wingdings 2" charset="0"/>
              <a:buNone/>
            </a:pPr>
            <a:endParaRPr lang="en-US">
              <a:latin typeface="Gill Sans MT" charset="0"/>
            </a:endParaRPr>
          </a:p>
        </p:txBody>
      </p:sp>
      <p:pic>
        <p:nvPicPr>
          <p:cNvPr id="4" name="Picture 3" descr="tridentsugarlessg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2895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Logos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pPr marL="82550" indent="0">
              <a:buFont typeface="Wingdings 2" charset="0"/>
              <a:buNone/>
            </a:pPr>
            <a:r>
              <a:rPr lang="en-US" dirty="0">
                <a:latin typeface="Gill Sans MT" charset="0"/>
              </a:rPr>
              <a:t>The impact of </a:t>
            </a:r>
            <a:r>
              <a:rPr lang="en-US" dirty="0" smtClean="0">
                <a:latin typeface="Gill Sans MT" charset="0"/>
              </a:rPr>
              <a:t>logos refers to an argument’s logical appeal.</a:t>
            </a:r>
            <a:endParaRPr lang="en-US" dirty="0">
              <a:latin typeface="Gill Sans MT" charset="0"/>
            </a:endParaRPr>
          </a:p>
        </p:txBody>
      </p:sp>
      <p:pic>
        <p:nvPicPr>
          <p:cNvPr id="3" name="Picture 2" descr="logo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4724400" cy="41148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1676400" y="2971800"/>
            <a:ext cx="1752600" cy="1676400"/>
          </a:xfrm>
          <a:prstGeom prst="irregularSeal1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Yummy!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Ethos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91450" cy="4800600"/>
          </a:xfrm>
        </p:spPr>
        <p:txBody>
          <a:bodyPr/>
          <a:lstStyle/>
          <a:p>
            <a:pPr marL="82550" indent="0">
              <a:buFont typeface="Wingdings 2" charset="0"/>
              <a:buNone/>
            </a:pPr>
            <a:r>
              <a:rPr lang="en-US" dirty="0">
                <a:latin typeface="Gill Sans MT" charset="0"/>
              </a:rPr>
              <a:t>The impact of </a:t>
            </a:r>
            <a:r>
              <a:rPr lang="en-US" dirty="0" smtClean="0">
                <a:latin typeface="Gill Sans MT" charset="0"/>
              </a:rPr>
              <a:t>ethos </a:t>
            </a:r>
            <a:r>
              <a:rPr lang="en-US" dirty="0">
                <a:latin typeface="Gill Sans MT" charset="0"/>
              </a:rPr>
              <a:t>on an audience is often referred to as an argument's </a:t>
            </a:r>
            <a:r>
              <a:rPr lang="en-US" dirty="0" smtClean="0">
                <a:latin typeface="Gill Sans MT" charset="0"/>
              </a:rPr>
              <a:t>ethical </a:t>
            </a:r>
            <a:r>
              <a:rPr lang="en-US" dirty="0">
                <a:latin typeface="Gill Sans MT" charset="0"/>
              </a:rPr>
              <a:t>appeal. </a:t>
            </a:r>
          </a:p>
          <a:p>
            <a:pPr marL="82550" indent="0">
              <a:buFont typeface="Wingdings 2" charset="0"/>
              <a:buNone/>
            </a:pPr>
            <a:endParaRPr lang="en-US" dirty="0">
              <a:latin typeface="Gill Sans MT" charset="0"/>
            </a:endParaRPr>
          </a:p>
          <a:p>
            <a:pPr marL="82550" indent="0">
              <a:buFont typeface="Wingdings 2" charset="0"/>
              <a:buNone/>
            </a:pPr>
            <a:endParaRPr lang="en-US" dirty="0">
              <a:latin typeface="Gill Sans MT" charset="0"/>
            </a:endParaRPr>
          </a:p>
          <a:p>
            <a:pPr marL="82550" indent="0">
              <a:buFont typeface="Wingdings 2" charset="0"/>
              <a:buNone/>
            </a:pPr>
            <a:endParaRPr lang="en-US" dirty="0">
              <a:latin typeface="Gill Sans MT" charset="0"/>
            </a:endParaRPr>
          </a:p>
          <a:p>
            <a:pPr marL="82550" indent="0">
              <a:buFont typeface="Wingdings 2" charset="0"/>
              <a:buNone/>
            </a:pPr>
            <a:endParaRPr lang="en-US" dirty="0">
              <a:latin typeface="Gill Sans MT" charset="0"/>
            </a:endParaRPr>
          </a:p>
          <a:p>
            <a:pPr marL="82550" indent="0">
              <a:buFont typeface="Wingdings 2" charset="0"/>
              <a:buNone/>
            </a:pPr>
            <a:endParaRPr lang="en-US" dirty="0" smtClean="0">
              <a:latin typeface="Gill Sans MT" charset="0"/>
            </a:endParaRPr>
          </a:p>
          <a:p>
            <a:pPr marL="82550" indent="0">
              <a:buFont typeface="Wingdings 2" charset="0"/>
              <a:buNone/>
            </a:pPr>
            <a:r>
              <a:rPr lang="en-US" dirty="0" smtClean="0">
                <a:latin typeface="Gill Sans MT" charset="0"/>
              </a:rPr>
              <a:t>Buy </a:t>
            </a:r>
            <a:r>
              <a:rPr lang="en-US" dirty="0">
                <a:latin typeface="Gill Sans MT" charset="0"/>
              </a:rPr>
              <a:t>these products because it is for a good cause.</a:t>
            </a:r>
          </a:p>
        </p:txBody>
      </p:sp>
      <p:pic>
        <p:nvPicPr>
          <p:cNvPr id="33796" name="Picture 2" descr="http://assets3.bigthink.com/system/idea_thumbnails/39294/original/ethos_water_new_large.jpg?13106581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335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15436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Pathos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marL="82550" indent="0">
              <a:buFont typeface="Wingdings 2" charset="0"/>
              <a:buNone/>
            </a:pPr>
            <a:r>
              <a:rPr lang="en-US" dirty="0">
                <a:latin typeface="Gill Sans MT" charset="0"/>
              </a:rPr>
              <a:t>Pathos thus refers to the emotional impact of the message on an audience, the power with which the writer's message moves the audience to decision or action. 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13163"/>
            <a:ext cx="3971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13213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-04 Ange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8600" y="68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Bandwagon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dirty="0">
                <a:latin typeface="Gill Sans MT" charset="0"/>
              </a:rPr>
              <a:t>A statement suggesting that everyone is using a specific </a:t>
            </a:r>
            <a:r>
              <a:rPr lang="en-US" dirty="0" smtClean="0">
                <a:latin typeface="Gill Sans MT" charset="0"/>
              </a:rPr>
              <a:t>product or buying into an idea, </a:t>
            </a:r>
            <a:r>
              <a:rPr lang="en-US" dirty="0">
                <a:latin typeface="Gill Sans MT" charset="0"/>
              </a:rPr>
              <a:t>so you should </a:t>
            </a:r>
            <a:r>
              <a:rPr lang="en-US" dirty="0" smtClean="0">
                <a:latin typeface="Gill Sans MT" charset="0"/>
              </a:rPr>
              <a:t>too.</a:t>
            </a:r>
            <a:endParaRPr lang="en-US" dirty="0">
              <a:latin typeface="Gill Sans MT" charset="0"/>
            </a:endParaRPr>
          </a:p>
        </p:txBody>
      </p:sp>
      <p:pic>
        <p:nvPicPr>
          <p:cNvPr id="4" name="Picture 3" descr="nikejustdo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62943"/>
            <a:ext cx="5154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00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Testimonial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dirty="0">
                <a:latin typeface="Gill Sans MT" charset="0"/>
              </a:rPr>
              <a:t>A well-known person supports a product or </a:t>
            </a:r>
            <a:r>
              <a:rPr lang="en-US" dirty="0" smtClean="0">
                <a:latin typeface="Gill Sans MT" charset="0"/>
              </a:rPr>
              <a:t>service, or idea</a:t>
            </a:r>
            <a:endParaRPr lang="en-US" dirty="0">
              <a:latin typeface="Gill Sans MT" charset="0"/>
            </a:endParaRPr>
          </a:p>
        </p:txBody>
      </p:sp>
      <p:pic>
        <p:nvPicPr>
          <p:cNvPr id="15364" name="Picture 3" descr="tigerwoods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2181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osscj\Desktop\jbpro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2" y="394153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speaker says one thing but intends the opposite.</a:t>
            </a:r>
          </a:p>
          <a:p>
            <a:pPr marL="82550" indent="0">
              <a:buNone/>
            </a:pPr>
            <a:endParaRPr lang="en-US" dirty="0"/>
          </a:p>
        </p:txBody>
      </p:sp>
      <p:pic>
        <p:nvPicPr>
          <p:cNvPr id="4" name="Picture 3" descr="sarcasm sponge b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7700"/>
            <a:ext cx="2667000" cy="2222500"/>
          </a:xfrm>
          <a:prstGeom prst="rect">
            <a:avLst/>
          </a:prstGeom>
        </p:spPr>
      </p:pic>
      <p:pic>
        <p:nvPicPr>
          <p:cNvPr id="5" name="Picture 4" descr="family gu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93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Patriotism</a:t>
            </a:r>
            <a:b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Appealing to the </a:t>
            </a:r>
            <a:r>
              <a:rPr lang="en-US" sz="39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audience’s </a:t>
            </a:r>
            <a: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love for their country.	</a:t>
            </a: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3184525"/>
            <a:ext cx="3444875" cy="2149475"/>
          </a:xfrm>
        </p:spPr>
      </p:pic>
      <p:sp>
        <p:nvSpPr>
          <p:cNvPr id="5" name="Oval Callout 4"/>
          <p:cNvSpPr/>
          <p:nvPr/>
        </p:nvSpPr>
        <p:spPr>
          <a:xfrm>
            <a:off x="3429000" y="2438400"/>
            <a:ext cx="2743200" cy="1524000"/>
          </a:xfrm>
          <a:prstGeom prst="wedgeEllipse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Hey! Vote for me because there is a flag  behind me.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USA! USA! USA!</a:t>
            </a: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600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196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1732</TotalTime>
  <Words>481</Words>
  <Application>Microsoft Office PowerPoint</Application>
  <PresentationFormat>On-screen Show (4:3)</PresentationFormat>
  <Paragraphs>92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Persuasion Is All Around You!</vt:lpstr>
      <vt:lpstr>What is persuasion?</vt:lpstr>
      <vt:lpstr>Logos</vt:lpstr>
      <vt:lpstr>Ethos</vt:lpstr>
      <vt:lpstr>Pathos</vt:lpstr>
      <vt:lpstr>Bandwagon</vt:lpstr>
      <vt:lpstr>Testimonial</vt:lpstr>
      <vt:lpstr>Verbal Irony</vt:lpstr>
      <vt:lpstr>Patriotism Appealing to the audience’s love for their country. </vt:lpstr>
      <vt:lpstr>Repetition:  The name of a product is repeated many times </vt:lpstr>
      <vt:lpstr>Rhetorical Question</vt:lpstr>
      <vt:lpstr>Visual Effect</vt:lpstr>
      <vt:lpstr>Audience Awareness</vt:lpstr>
      <vt:lpstr>Who’s the audience?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facts</vt:lpstr>
      <vt:lpstr>Making Connections</vt:lpstr>
      <vt:lpstr>Reflection</vt:lpstr>
      <vt:lpstr>PowerPoint Presentation</vt:lpstr>
      <vt:lpstr>Slogan: “Can you hear me now?”</vt:lpstr>
      <vt:lpstr>Expert opinion</vt:lpstr>
    </vt:vector>
  </TitlesOfParts>
  <Company>Clark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Persuasive Techniques</dc:title>
  <dc:creator>jbernhard</dc:creator>
  <cp:lastModifiedBy>LocalAdmin</cp:lastModifiedBy>
  <cp:revision>48</cp:revision>
  <cp:lastPrinted>2013-02-20T19:52:12Z</cp:lastPrinted>
  <dcterms:created xsi:type="dcterms:W3CDTF">2008-01-11T20:08:02Z</dcterms:created>
  <dcterms:modified xsi:type="dcterms:W3CDTF">2015-12-04T23:36:14Z</dcterms:modified>
</cp:coreProperties>
</file>