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5" r:id="rId11"/>
    <p:sldId id="263" r:id="rId12"/>
  </p:sldIdLst>
  <p:sldSz cx="9144000" cy="6858000" type="screen4x3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AC2AF-01F2-4BDD-99CB-2C3F6C4EBA2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04EE6-0FDF-45E0-BAA6-71BB1CEDD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DD10E5-7298-43BB-9A6C-3B507730A7C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0B25DB-EF10-4B66-ABB3-ADE4FDDBB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2286000"/>
            <a:ext cx="2819400" cy="838200"/>
          </a:xfrm>
        </p:spPr>
        <p:txBody>
          <a:bodyPr/>
          <a:lstStyle/>
          <a:p>
            <a:r>
              <a:rPr lang="en-US" dirty="0" smtClean="0"/>
              <a:t>Antigone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 descr="8098559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408214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 Pathos 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Ways we persuade people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Logos- appeals to logic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Ethos-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 appeal to ethics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Pathos-emotions (Greek root “path” </a:t>
            </a:r>
            <a:r>
              <a:rPr lang="en-US" dirty="0" smtClean="0">
                <a:solidFill>
                  <a:srgbClr val="FF0000"/>
                </a:solidFill>
              </a:rPr>
              <a:t>means feeling)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Part of the Oedipus trilogy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Oedipus-killed father married mother</a:t>
            </a:r>
          </a:p>
          <a:p>
            <a:r>
              <a:rPr lang="en-US" dirty="0" smtClean="0"/>
              <a:t>Had 4 children with Jocasta (mom)</a:t>
            </a:r>
          </a:p>
          <a:p>
            <a:r>
              <a:rPr lang="en-US" dirty="0" smtClean="0"/>
              <a:t>Jocasta hangs self when she realizes </a:t>
            </a:r>
          </a:p>
          <a:p>
            <a:r>
              <a:rPr lang="en-US" dirty="0" smtClean="0"/>
              <a:t>Oedipus blinds self and is banished</a:t>
            </a:r>
          </a:p>
          <a:p>
            <a:r>
              <a:rPr lang="en-US" dirty="0" smtClean="0"/>
              <a:t>Creon (brother in law of Oedipus) becomes king of Thebes</a:t>
            </a:r>
          </a:p>
          <a:p>
            <a:r>
              <a:rPr lang="en-US" dirty="0" smtClean="0"/>
              <a:t>Antigone is the story of Oedipus’ children</a:t>
            </a:r>
          </a:p>
          <a:p>
            <a:pPr lvl="1"/>
            <a:r>
              <a:rPr lang="en-US" dirty="0" smtClean="0"/>
              <a:t>Antigone, </a:t>
            </a:r>
            <a:r>
              <a:rPr lang="en-US" dirty="0" err="1" smtClean="0"/>
              <a:t>Ismene</a:t>
            </a:r>
            <a:r>
              <a:rPr lang="en-US" dirty="0" smtClean="0"/>
              <a:t>, </a:t>
            </a:r>
            <a:r>
              <a:rPr lang="en-US" dirty="0" err="1" smtClean="0"/>
              <a:t>Etocles</a:t>
            </a:r>
            <a:r>
              <a:rPr lang="en-US" dirty="0" smtClean="0"/>
              <a:t>, </a:t>
            </a:r>
            <a:r>
              <a:rPr lang="en-US" dirty="0" err="1" smtClean="0"/>
              <a:t>Polyneices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thenon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1633" r="-11633"/>
          <a:stretch>
            <a:fillRect/>
          </a:stretch>
        </p:blipFill>
        <p:spPr>
          <a:xfrm>
            <a:off x="-457200" y="304800"/>
            <a:ext cx="5330952" cy="2939497"/>
          </a:xfrm>
        </p:spPr>
      </p:pic>
      <p:pic>
        <p:nvPicPr>
          <p:cNvPr id="5" name="Picture 4" descr="Ancient-Gree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10" y="228600"/>
            <a:ext cx="4758690" cy="3169657"/>
          </a:xfrm>
          <a:prstGeom prst="rect">
            <a:avLst/>
          </a:prstGeom>
        </p:spPr>
      </p:pic>
      <p:pic>
        <p:nvPicPr>
          <p:cNvPr id="6" name="Picture 5" descr="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352800"/>
            <a:ext cx="5867400" cy="330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Sophocles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496 – 406 B. C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Worked as a public official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Wrote 123 plays</a:t>
            </a:r>
            <a:r>
              <a:rPr lang="en-US" dirty="0" smtClean="0">
                <a:solidFill>
                  <a:srgbClr val="00B050"/>
                </a:solidFill>
              </a:rPr>
              <a:t>, all about misery and tragedy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7 of his plays are still around today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His plays depict characters caught up in unsolvable dilemmas that test their faith in divine and human justice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Tragedy: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word "tragedy" refers primarily to tragic drama: a literary composition written to be </a:t>
            </a:r>
            <a:r>
              <a:rPr lang="en-US" dirty="0" smtClean="0">
                <a:solidFill>
                  <a:srgbClr val="FF0000"/>
                </a:solidFill>
              </a:rPr>
              <a:t>performed by actors in which a central character </a:t>
            </a:r>
            <a:r>
              <a:rPr lang="en-US" dirty="0" smtClean="0">
                <a:solidFill>
                  <a:srgbClr val="00B050"/>
                </a:solidFill>
              </a:rPr>
              <a:t>called a tragic protagonist or hero </a:t>
            </a:r>
            <a:r>
              <a:rPr lang="en-US" dirty="0" smtClean="0">
                <a:solidFill>
                  <a:srgbClr val="FF0000"/>
                </a:solidFill>
              </a:rPr>
              <a:t>suffers some serious misfortune which is not accidental or meaningless</a:t>
            </a:r>
            <a:r>
              <a:rPr lang="en-US" dirty="0" smtClean="0">
                <a:solidFill>
                  <a:srgbClr val="00B050"/>
                </a:solidFill>
              </a:rPr>
              <a:t>, and is significant in that the misfortune is logically </a:t>
            </a:r>
            <a:r>
              <a:rPr lang="en-US" dirty="0" smtClean="0">
                <a:solidFill>
                  <a:srgbClr val="FF0000"/>
                </a:solidFill>
              </a:rPr>
              <a:t>connected with the hero's actions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Tragedy: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Tragedy </a:t>
            </a:r>
            <a:r>
              <a:rPr lang="en-US" dirty="0" smtClean="0">
                <a:solidFill>
                  <a:srgbClr val="FF0000"/>
                </a:solidFill>
              </a:rPr>
              <a:t>stresses the vulnerability of human beings whose suffering is brought on by a combination of human and divine actions, but is generally undeserved</a:t>
            </a:r>
            <a:r>
              <a:rPr lang="en-US" dirty="0" smtClean="0">
                <a:solidFill>
                  <a:srgbClr val="00B050"/>
                </a:solidFill>
              </a:rPr>
              <a:t> with regard to its harshness.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Tragedy is the </a:t>
            </a:r>
            <a:r>
              <a:rPr lang="en-US" dirty="0" smtClean="0">
                <a:solidFill>
                  <a:srgbClr val="FF0000"/>
                </a:solidFill>
              </a:rPr>
              <a:t>imitation of action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Tragedy </a:t>
            </a:r>
            <a:r>
              <a:rPr lang="en-US" dirty="0" smtClean="0">
                <a:solidFill>
                  <a:srgbClr val="FF0000"/>
                </a:solidFill>
              </a:rPr>
              <a:t>shows rather than tells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Tragedy is higher and </a:t>
            </a:r>
            <a:r>
              <a:rPr lang="en-US" dirty="0" smtClean="0">
                <a:solidFill>
                  <a:srgbClr val="FF0000"/>
                </a:solidFill>
              </a:rPr>
              <a:t>more philosophical than history</a:t>
            </a:r>
            <a:r>
              <a:rPr lang="en-US" dirty="0" smtClean="0">
                <a:solidFill>
                  <a:srgbClr val="00B050"/>
                </a:solidFill>
              </a:rPr>
              <a:t> because history states what has happened while tragedy </a:t>
            </a:r>
            <a:r>
              <a:rPr lang="en-US" dirty="0" smtClean="0">
                <a:solidFill>
                  <a:srgbClr val="FF0000"/>
                </a:solidFill>
              </a:rPr>
              <a:t>shows what MAY happen.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Tragedy: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Tragedy is </a:t>
            </a:r>
            <a:r>
              <a:rPr lang="en-US" dirty="0">
                <a:solidFill>
                  <a:srgbClr val="FF0000"/>
                </a:solidFill>
              </a:rPr>
              <a:t>rooted in the order of the universe</a:t>
            </a:r>
            <a:r>
              <a:rPr lang="en-US" dirty="0">
                <a:solidFill>
                  <a:srgbClr val="00B050"/>
                </a:solidFill>
              </a:rPr>
              <a:t>; it creates a </a:t>
            </a:r>
            <a:r>
              <a:rPr lang="en-US" dirty="0">
                <a:solidFill>
                  <a:srgbClr val="FF0000"/>
                </a:solidFill>
              </a:rPr>
              <a:t>cause and effect </a:t>
            </a:r>
            <a:r>
              <a:rPr lang="en-US" dirty="0">
                <a:solidFill>
                  <a:srgbClr val="00B050"/>
                </a:solidFill>
              </a:rPr>
              <a:t>chain that clearly reveals what </a:t>
            </a:r>
            <a:r>
              <a:rPr lang="en-US" i="1" dirty="0">
                <a:solidFill>
                  <a:srgbClr val="00B050"/>
                </a:solidFill>
              </a:rPr>
              <a:t>may</a:t>
            </a:r>
            <a:r>
              <a:rPr lang="en-US" dirty="0">
                <a:solidFill>
                  <a:srgbClr val="00B050"/>
                </a:solidFill>
              </a:rPr>
              <a:t> happen at any time or place because that is the way the world operates.  </a:t>
            </a:r>
            <a:r>
              <a:rPr lang="en-US" dirty="0">
                <a:solidFill>
                  <a:srgbClr val="FF0000"/>
                </a:solidFill>
              </a:rPr>
              <a:t>Think – Butterfly effect.</a:t>
            </a:r>
          </a:p>
          <a:p>
            <a:r>
              <a:rPr lang="en-US" dirty="0">
                <a:solidFill>
                  <a:srgbClr val="00B050"/>
                </a:solidFill>
              </a:rPr>
              <a:t>Tragedy </a:t>
            </a:r>
            <a:r>
              <a:rPr lang="en-US" dirty="0">
                <a:solidFill>
                  <a:srgbClr val="FF0000"/>
                </a:solidFill>
              </a:rPr>
              <a:t>evokes feeling of pity for the protagonist, but also fear in the audience </a:t>
            </a:r>
            <a:r>
              <a:rPr lang="en-US" dirty="0">
                <a:solidFill>
                  <a:srgbClr val="00B050"/>
                </a:solidFill>
              </a:rPr>
              <a:t>because the audience can envision themselves within the characters and events.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Catharsis is the purging </a:t>
            </a:r>
            <a:r>
              <a:rPr lang="en-US" dirty="0" smtClean="0">
                <a:solidFill>
                  <a:srgbClr val="00B050"/>
                </a:solidFill>
              </a:rPr>
              <a:t>or cleansing of the tragic emotions </a:t>
            </a:r>
            <a:r>
              <a:rPr lang="en-US" dirty="0" smtClean="0">
                <a:solidFill>
                  <a:srgbClr val="FF0000"/>
                </a:solidFill>
              </a:rPr>
              <a:t>of pity and fear</a:t>
            </a:r>
            <a:r>
              <a:rPr lang="en-US" dirty="0" smtClean="0">
                <a:solidFill>
                  <a:srgbClr val="00B050"/>
                </a:solidFill>
              </a:rPr>
              <a:t>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occurs at the end of the tragedy</a:t>
            </a:r>
            <a:r>
              <a:rPr lang="en-US" dirty="0" smtClean="0">
                <a:solidFill>
                  <a:srgbClr val="00B050"/>
                </a:solidFill>
              </a:rPr>
              <a:t>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Aristotle believed that there is a pleasure to tragedy—he thought that the pleasure people get from contemplating the pity and fear also allowed them to purge away their own feelings of pity and fear.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protagonist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rgbClr val="00B050"/>
                </a:solidFill>
              </a:rPr>
              <a:t>strong </a:t>
            </a:r>
            <a:r>
              <a:rPr lang="en-US" dirty="0" smtClean="0">
                <a:solidFill>
                  <a:srgbClr val="FF0000"/>
                </a:solidFill>
              </a:rPr>
              <a:t>extraordinary character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of noble birth </a:t>
            </a:r>
            <a:r>
              <a:rPr lang="en-US" dirty="0" smtClean="0">
                <a:solidFill>
                  <a:srgbClr val="00B050"/>
                </a:solidFill>
              </a:rPr>
              <a:t>(aristocrat or royalty)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Great </a:t>
            </a:r>
            <a:r>
              <a:rPr lang="en-US" dirty="0" smtClean="0">
                <a:solidFill>
                  <a:srgbClr val="00B050"/>
                </a:solidFill>
              </a:rPr>
              <a:t>Weakness (</a:t>
            </a:r>
            <a:r>
              <a:rPr lang="en-US" dirty="0" smtClean="0">
                <a:solidFill>
                  <a:srgbClr val="FF0000"/>
                </a:solidFill>
              </a:rPr>
              <a:t>tragic flaw</a:t>
            </a:r>
            <a:r>
              <a:rPr lang="en-US" dirty="0" smtClean="0">
                <a:solidFill>
                  <a:srgbClr val="00B050"/>
                </a:solidFill>
              </a:rPr>
              <a:t>) leads to ultimate </a:t>
            </a:r>
            <a:r>
              <a:rPr lang="en-US" dirty="0" smtClean="0">
                <a:solidFill>
                  <a:srgbClr val="00B050"/>
                </a:solidFill>
              </a:rPr>
              <a:t>downfall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Typically “hubris”- </a:t>
            </a:r>
            <a:r>
              <a:rPr lang="en-US" dirty="0" smtClean="0">
                <a:solidFill>
                  <a:srgbClr val="00B050"/>
                </a:solidFill>
              </a:rPr>
              <a:t>more commonly referred to as </a:t>
            </a:r>
            <a:r>
              <a:rPr lang="en-US" dirty="0" smtClean="0">
                <a:solidFill>
                  <a:srgbClr val="FF0000"/>
                </a:solidFill>
              </a:rPr>
              <a:t>pride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has a moment of Tragic Choice which spirals into the downfall of hero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Downfall always includes death in a traditional tragedy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Downfall also brings about far-reaching catastrophe:  many deaths, downfall of family, kingdom or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Antigone </a:t>
            </a:r>
            <a:r>
              <a:rPr lang="en-US" dirty="0" smtClean="0">
                <a:solidFill>
                  <a:srgbClr val="FF0000"/>
                </a:solidFill>
              </a:rPr>
              <a:t>Themes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Includes themes of  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To what lengths would/should you go to maintain your </a:t>
            </a:r>
            <a:r>
              <a:rPr lang="en-US" sz="3200" b="1" dirty="0" smtClean="0">
                <a:solidFill>
                  <a:srgbClr val="FF0000"/>
                </a:solidFill>
              </a:rPr>
              <a:t>identity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Should your </a:t>
            </a:r>
            <a:r>
              <a:rPr lang="en-US" sz="3200" b="1" dirty="0" smtClean="0">
                <a:solidFill>
                  <a:srgbClr val="FF0000"/>
                </a:solidFill>
              </a:rPr>
              <a:t>loyalty</a:t>
            </a:r>
            <a:r>
              <a:rPr lang="en-US" sz="3200" b="1" dirty="0" smtClean="0">
                <a:solidFill>
                  <a:srgbClr val="00B050"/>
                </a:solidFill>
              </a:rPr>
              <a:t> be stronger to your family or your state?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Are the </a:t>
            </a:r>
            <a:r>
              <a:rPr lang="en-US" sz="3200" b="1" dirty="0" smtClean="0">
                <a:solidFill>
                  <a:srgbClr val="FF0000"/>
                </a:solidFill>
              </a:rPr>
              <a:t>laws </a:t>
            </a:r>
            <a:r>
              <a:rPr lang="en-US" sz="3200" b="1" dirty="0" smtClean="0">
                <a:solidFill>
                  <a:srgbClr val="00B050"/>
                </a:solidFill>
              </a:rPr>
              <a:t>of God greater than the laws of man?</a:t>
            </a:r>
          </a:p>
          <a:p>
            <a:pPr lvl="1"/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2031</TotalTime>
  <Words>500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Antigone </vt:lpstr>
      <vt:lpstr>PowerPoint Presentation</vt:lpstr>
      <vt:lpstr>Sophocles </vt:lpstr>
      <vt:lpstr>Tragedy:</vt:lpstr>
      <vt:lpstr>Tragedy:</vt:lpstr>
      <vt:lpstr>Tragedy:</vt:lpstr>
      <vt:lpstr>PowerPoint Presentation</vt:lpstr>
      <vt:lpstr>Tragic protagonist </vt:lpstr>
      <vt:lpstr>Antigone Themes </vt:lpstr>
      <vt:lpstr>Ethos Pathos Logos</vt:lpstr>
      <vt:lpstr>Second Part of the Oedipus trilogy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Antigone </dc:title>
  <dc:creator>LocalAdmin</dc:creator>
  <cp:lastModifiedBy>LocalAdmin</cp:lastModifiedBy>
  <cp:revision>18</cp:revision>
  <cp:lastPrinted>2015-10-27T15:43:05Z</cp:lastPrinted>
  <dcterms:created xsi:type="dcterms:W3CDTF">2016-10-19T16:59:18Z</dcterms:created>
  <dcterms:modified xsi:type="dcterms:W3CDTF">2016-10-19T20:45:59Z</dcterms:modified>
</cp:coreProperties>
</file>